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04" r:id="rId5"/>
    <p:sldId id="305" r:id="rId6"/>
    <p:sldId id="307" r:id="rId7"/>
    <p:sldId id="306" r:id="rId8"/>
    <p:sldId id="262" r:id="rId9"/>
    <p:sldId id="309" r:id="rId10"/>
    <p:sldId id="326" r:id="rId11"/>
    <p:sldId id="327" r:id="rId12"/>
    <p:sldId id="328" r:id="rId13"/>
    <p:sldId id="329" r:id="rId14"/>
    <p:sldId id="330" r:id="rId15"/>
    <p:sldId id="331" r:id="rId16"/>
    <p:sldId id="332" r:id="rId17"/>
    <p:sldId id="333" r:id="rId18"/>
    <p:sldId id="334" r:id="rId19"/>
    <p:sldId id="335" r:id="rId20"/>
    <p:sldId id="336" r:id="rId21"/>
    <p:sldId id="337" r:id="rId22"/>
    <p:sldId id="338" r:id="rId23"/>
    <p:sldId id="339" r:id="rId24"/>
    <p:sldId id="340" r:id="rId25"/>
    <p:sldId id="341" r:id="rId26"/>
    <p:sldId id="342" r:id="rId27"/>
    <p:sldId id="343" r:id="rId28"/>
    <p:sldId id="344" r:id="rId29"/>
    <p:sldId id="345" r:id="rId30"/>
    <p:sldId id="346" r:id="rId31"/>
    <p:sldId id="347" r:id="rId32"/>
    <p:sldId id="349" r:id="rId3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00C0C"/>
    <a:srgbClr val="304F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320D56-C715-4336-8736-40C35C347BEA}" v="1229" dt="2020-05-18T05:07:40.8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79139FA1-39C8-49B2-ACBA-82BC33A9B65D}" type="datetimeFigureOut">
              <a:rPr lang="de-DE" smtClean="0"/>
              <a:t>20.05.2020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F229346-8525-41C1-B6A4-CA83DEC59F71}" type="slidenum">
              <a:rPr lang="de-DE" smtClean="0"/>
              <a:t>‹Nr.›</a:t>
            </a:fld>
            <a:endParaRPr lang="de-DE"/>
          </a:p>
        </p:txBody>
      </p:sp>
    </p:spTree>
    <p:extLst>
      <p:ext uri="{BB962C8B-B14F-4D97-AF65-F5344CB8AC3E}">
        <p14:creationId xmlns:p14="http://schemas.microsoft.com/office/powerpoint/2010/main" val="1354025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79139FA1-39C8-49B2-ACBA-82BC33A9B65D}" type="datetimeFigureOut">
              <a:rPr lang="de-DE" smtClean="0"/>
              <a:t>20.05.2020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F229346-8525-41C1-B6A4-CA83DEC59F71}" type="slidenum">
              <a:rPr lang="de-DE" smtClean="0"/>
              <a:t>‹Nr.›</a:t>
            </a:fld>
            <a:endParaRPr lang="de-DE"/>
          </a:p>
        </p:txBody>
      </p:sp>
    </p:spTree>
    <p:extLst>
      <p:ext uri="{BB962C8B-B14F-4D97-AF65-F5344CB8AC3E}">
        <p14:creationId xmlns:p14="http://schemas.microsoft.com/office/powerpoint/2010/main" val="3179643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79139FA1-39C8-49B2-ACBA-82BC33A9B65D}" type="datetimeFigureOut">
              <a:rPr lang="de-DE" smtClean="0"/>
              <a:t>20.05.2020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F229346-8525-41C1-B6A4-CA83DEC59F71}" type="slidenum">
              <a:rPr lang="de-DE" smtClean="0"/>
              <a:t>‹Nr.›</a:t>
            </a:fld>
            <a:endParaRPr lang="de-DE"/>
          </a:p>
        </p:txBody>
      </p:sp>
    </p:spTree>
    <p:extLst>
      <p:ext uri="{BB962C8B-B14F-4D97-AF65-F5344CB8AC3E}">
        <p14:creationId xmlns:p14="http://schemas.microsoft.com/office/powerpoint/2010/main" val="1216019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79139FA1-39C8-49B2-ACBA-82BC33A9B65D}" type="datetimeFigureOut">
              <a:rPr lang="de-DE" smtClean="0"/>
              <a:t>20.05.2020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F229346-8525-41C1-B6A4-CA83DEC59F71}" type="slidenum">
              <a:rPr lang="de-DE" smtClean="0"/>
              <a:t>‹Nr.›</a:t>
            </a:fld>
            <a:endParaRPr lang="de-DE"/>
          </a:p>
        </p:txBody>
      </p:sp>
    </p:spTree>
    <p:extLst>
      <p:ext uri="{BB962C8B-B14F-4D97-AF65-F5344CB8AC3E}">
        <p14:creationId xmlns:p14="http://schemas.microsoft.com/office/powerpoint/2010/main" val="32175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79139FA1-39C8-49B2-ACBA-82BC33A9B65D}" type="datetimeFigureOut">
              <a:rPr lang="de-DE" smtClean="0"/>
              <a:t>20.05.2020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F229346-8525-41C1-B6A4-CA83DEC59F71}" type="slidenum">
              <a:rPr lang="de-DE" smtClean="0"/>
              <a:t>‹Nr.›</a:t>
            </a:fld>
            <a:endParaRPr lang="de-DE"/>
          </a:p>
        </p:txBody>
      </p:sp>
    </p:spTree>
    <p:extLst>
      <p:ext uri="{BB962C8B-B14F-4D97-AF65-F5344CB8AC3E}">
        <p14:creationId xmlns:p14="http://schemas.microsoft.com/office/powerpoint/2010/main" val="3179996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79139FA1-39C8-49B2-ACBA-82BC33A9B65D}" type="datetimeFigureOut">
              <a:rPr lang="de-DE" smtClean="0"/>
              <a:t>20.05.2020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8F229346-8525-41C1-B6A4-CA83DEC59F71}" type="slidenum">
              <a:rPr lang="de-DE" smtClean="0"/>
              <a:t>‹Nr.›</a:t>
            </a:fld>
            <a:endParaRPr lang="de-DE"/>
          </a:p>
        </p:txBody>
      </p:sp>
    </p:spTree>
    <p:extLst>
      <p:ext uri="{BB962C8B-B14F-4D97-AF65-F5344CB8AC3E}">
        <p14:creationId xmlns:p14="http://schemas.microsoft.com/office/powerpoint/2010/main" val="545687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79139FA1-39C8-49B2-ACBA-82BC33A9B65D}" type="datetimeFigureOut">
              <a:rPr lang="de-DE" smtClean="0"/>
              <a:t>20.05.2020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8F229346-8525-41C1-B6A4-CA83DEC59F71}" type="slidenum">
              <a:rPr lang="de-DE" smtClean="0"/>
              <a:t>‹Nr.›</a:t>
            </a:fld>
            <a:endParaRPr lang="de-DE"/>
          </a:p>
        </p:txBody>
      </p:sp>
    </p:spTree>
    <p:extLst>
      <p:ext uri="{BB962C8B-B14F-4D97-AF65-F5344CB8AC3E}">
        <p14:creationId xmlns:p14="http://schemas.microsoft.com/office/powerpoint/2010/main" val="1102738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79139FA1-39C8-49B2-ACBA-82BC33A9B65D}" type="datetimeFigureOut">
              <a:rPr lang="de-DE" smtClean="0"/>
              <a:t>20.05.2020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8F229346-8525-41C1-B6A4-CA83DEC59F71}" type="slidenum">
              <a:rPr lang="de-DE" smtClean="0"/>
              <a:t>‹Nr.›</a:t>
            </a:fld>
            <a:endParaRPr lang="de-DE"/>
          </a:p>
        </p:txBody>
      </p:sp>
    </p:spTree>
    <p:extLst>
      <p:ext uri="{BB962C8B-B14F-4D97-AF65-F5344CB8AC3E}">
        <p14:creationId xmlns:p14="http://schemas.microsoft.com/office/powerpoint/2010/main" val="4045836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9139FA1-39C8-49B2-ACBA-82BC33A9B65D}" type="datetimeFigureOut">
              <a:rPr lang="de-DE" smtClean="0"/>
              <a:t>20.05.2020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8F229346-8525-41C1-B6A4-CA83DEC59F71}" type="slidenum">
              <a:rPr lang="de-DE" smtClean="0"/>
              <a:t>‹Nr.›</a:t>
            </a:fld>
            <a:endParaRPr lang="de-DE"/>
          </a:p>
        </p:txBody>
      </p:sp>
    </p:spTree>
    <p:extLst>
      <p:ext uri="{BB962C8B-B14F-4D97-AF65-F5344CB8AC3E}">
        <p14:creationId xmlns:p14="http://schemas.microsoft.com/office/powerpoint/2010/main" val="3273994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79139FA1-39C8-49B2-ACBA-82BC33A9B65D}" type="datetimeFigureOut">
              <a:rPr lang="de-DE" smtClean="0"/>
              <a:t>20.05.2020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8F229346-8525-41C1-B6A4-CA83DEC59F71}" type="slidenum">
              <a:rPr lang="de-DE" smtClean="0"/>
              <a:t>‹Nr.›</a:t>
            </a:fld>
            <a:endParaRPr lang="de-DE"/>
          </a:p>
        </p:txBody>
      </p:sp>
    </p:spTree>
    <p:extLst>
      <p:ext uri="{BB962C8B-B14F-4D97-AF65-F5344CB8AC3E}">
        <p14:creationId xmlns:p14="http://schemas.microsoft.com/office/powerpoint/2010/main" val="1582319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79139FA1-39C8-49B2-ACBA-82BC33A9B65D}" type="datetimeFigureOut">
              <a:rPr lang="de-DE" smtClean="0"/>
              <a:t>20.05.2020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8F229346-8525-41C1-B6A4-CA83DEC59F71}" type="slidenum">
              <a:rPr lang="de-DE" smtClean="0"/>
              <a:t>‹Nr.›</a:t>
            </a:fld>
            <a:endParaRPr lang="de-DE"/>
          </a:p>
        </p:txBody>
      </p:sp>
    </p:spTree>
    <p:extLst>
      <p:ext uri="{BB962C8B-B14F-4D97-AF65-F5344CB8AC3E}">
        <p14:creationId xmlns:p14="http://schemas.microsoft.com/office/powerpoint/2010/main" val="7269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139FA1-39C8-49B2-ACBA-82BC33A9B65D}" type="datetimeFigureOut">
              <a:rPr lang="de-DE" smtClean="0"/>
              <a:t>20.05.2020</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229346-8525-41C1-B6A4-CA83DEC59F71}" type="slidenum">
              <a:rPr lang="de-DE" smtClean="0"/>
              <a:t>‹Nr.›</a:t>
            </a:fld>
            <a:endParaRPr lang="de-DE"/>
          </a:p>
        </p:txBody>
      </p:sp>
    </p:spTree>
    <p:extLst>
      <p:ext uri="{BB962C8B-B14F-4D97-AF65-F5344CB8AC3E}">
        <p14:creationId xmlns:p14="http://schemas.microsoft.com/office/powerpoint/2010/main" val="14962487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5" descr="Ein Bild, das draußen, Schnee, Gebäude, sitzend enthält.&#10;&#10;Mit sehr hoher Zuverlässigkeit generierte Beschreibung">
            <a:extLst>
              <a:ext uri="{FF2B5EF4-FFF2-40B4-BE49-F238E27FC236}">
                <a16:creationId xmlns:a16="http://schemas.microsoft.com/office/drawing/2014/main" id="{76EE1077-BCB2-48CB-9E85-26A0F1955F3A}"/>
              </a:ext>
            </a:extLst>
          </p:cNvPr>
          <p:cNvPicPr>
            <a:picLocks noChangeAspect="1"/>
          </p:cNvPicPr>
          <p:nvPr/>
        </p:nvPicPr>
        <p:blipFill>
          <a:blip r:embed="rId2"/>
          <a:stretch>
            <a:fillRect/>
          </a:stretch>
        </p:blipFill>
        <p:spPr>
          <a:xfrm>
            <a:off x="-34727" y="924561"/>
            <a:ext cx="12226728" cy="5933440"/>
          </a:xfrm>
          <a:prstGeom prst="rect">
            <a:avLst/>
          </a:prstGeom>
        </p:spPr>
      </p:pic>
      <p:sp>
        <p:nvSpPr>
          <p:cNvPr id="5" name="Titel 1">
            <a:extLst>
              <a:ext uri="{FF2B5EF4-FFF2-40B4-BE49-F238E27FC236}">
                <a16:creationId xmlns:a16="http://schemas.microsoft.com/office/drawing/2014/main" id="{52F7B8B4-7F72-4E48-B4C5-9861576DADED}"/>
              </a:ext>
            </a:extLst>
          </p:cNvPr>
          <p:cNvSpPr txBox="1">
            <a:spLocks/>
          </p:cNvSpPr>
          <p:nvPr/>
        </p:nvSpPr>
        <p:spPr>
          <a:xfrm>
            <a:off x="4621847" y="456200"/>
            <a:ext cx="7694766" cy="203269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pPr>
            <a:r>
              <a:rPr lang="de-DE" sz="4800" kern="1400" dirty="0">
                <a:solidFill>
                  <a:schemeClr val="accent1"/>
                </a:solidFill>
                <a:latin typeface="Tahoma"/>
                <a:ea typeface="Tahoma"/>
                <a:cs typeface="Tahoma"/>
              </a:rPr>
              <a:t>Gemeinsam Kirche sein</a:t>
            </a:r>
            <a:r>
              <a:rPr lang="de-DE" sz="6000" kern="1400" dirty="0">
                <a:solidFill>
                  <a:schemeClr val="accent2"/>
                </a:solidFill>
                <a:latin typeface="Tahoma"/>
                <a:ea typeface="Tahoma"/>
                <a:cs typeface="Tahoma"/>
              </a:rPr>
              <a:t> </a:t>
            </a:r>
            <a:br>
              <a:rPr lang="de-DE" sz="2400" kern="1400" dirty="0">
                <a:latin typeface="Tahoma"/>
              </a:rPr>
            </a:br>
            <a:r>
              <a:rPr lang="de-DE" sz="2400" kern="1400" dirty="0">
                <a:solidFill>
                  <a:schemeClr val="accent2"/>
                </a:solidFill>
                <a:latin typeface="Tahoma"/>
                <a:ea typeface="Tahoma"/>
                <a:cs typeface="Times New Roman"/>
              </a:rPr>
              <a:t> </a:t>
            </a:r>
            <a:r>
              <a:rPr lang="de-DE" sz="3600" kern="1400" dirty="0">
                <a:solidFill>
                  <a:schemeClr val="accent2"/>
                </a:solidFill>
                <a:latin typeface="Tahoma"/>
                <a:ea typeface="Tahoma"/>
                <a:cs typeface="Tahoma"/>
              </a:rPr>
              <a:t>               </a:t>
            </a:r>
            <a:r>
              <a:rPr lang="de-DE" sz="3600" kern="1400" dirty="0">
                <a:solidFill>
                  <a:srgbClr val="FF0000"/>
                </a:solidFill>
                <a:latin typeface="Tahoma"/>
                <a:ea typeface="Tahoma"/>
                <a:cs typeface="Tahoma"/>
              </a:rPr>
              <a:t>Ziele 2020 – 2024</a:t>
            </a:r>
            <a:br>
              <a:rPr lang="de-DE" sz="2700" kern="1400" dirty="0">
                <a:latin typeface="Tahoma"/>
              </a:rPr>
            </a:br>
            <a:r>
              <a:rPr lang="de-DE" sz="2700" kern="1400" dirty="0">
                <a:solidFill>
                  <a:srgbClr val="000000"/>
                </a:solidFill>
                <a:latin typeface="Times New Roman"/>
                <a:cs typeface="Times New Roman"/>
              </a:rPr>
              <a:t> </a:t>
            </a:r>
            <a:endParaRPr lang="de-DE" sz="2700" dirty="0">
              <a:latin typeface="Times New Roman"/>
              <a:cs typeface="Times New Roman"/>
            </a:endParaRPr>
          </a:p>
        </p:txBody>
      </p:sp>
      <p:pic>
        <p:nvPicPr>
          <p:cNvPr id="9" name="Inhaltsplatzhalter 8">
            <a:extLst>
              <a:ext uri="{FF2B5EF4-FFF2-40B4-BE49-F238E27FC236}">
                <a16:creationId xmlns:a16="http://schemas.microsoft.com/office/drawing/2014/main" id="{5FF0C2D1-1483-4960-86E6-CE1BAFFCB4C8}"/>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10592" y="155530"/>
            <a:ext cx="3335694" cy="879119"/>
          </a:xfrm>
        </p:spPr>
      </p:pic>
    </p:spTree>
    <p:extLst>
      <p:ext uri="{BB962C8B-B14F-4D97-AF65-F5344CB8AC3E}">
        <p14:creationId xmlns:p14="http://schemas.microsoft.com/office/powerpoint/2010/main" val="16751692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Gemeinsam</a:t>
            </a:r>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Kirche</a:t>
            </a:r>
            <a:r>
              <a:rPr lang="en-US" sz="1800" dirty="0">
                <a:solidFill>
                  <a:schemeClr val="bg1"/>
                </a:solidFill>
                <a:latin typeface="Tahoma"/>
                <a:ea typeface="Tahoma"/>
                <a:cs typeface="Tahoma"/>
              </a:rPr>
              <a:t> sein 			    </a:t>
            </a:r>
            <a:r>
              <a:rPr lang="en-US" sz="1800" dirty="0" err="1">
                <a:solidFill>
                  <a:schemeClr val="bg1"/>
                </a:solidFill>
                <a:latin typeface="Tahoma"/>
                <a:ea typeface="Tahoma"/>
                <a:cs typeface="Tahoma"/>
              </a:rPr>
              <a:t>Ziel</a:t>
            </a:r>
            <a:r>
              <a:rPr lang="en-US" sz="1800" dirty="0">
                <a:solidFill>
                  <a:schemeClr val="bg1"/>
                </a:solidFill>
                <a:latin typeface="Tahoma"/>
                <a:ea typeface="Tahoma"/>
                <a:cs typeface="Tahoma"/>
              </a:rPr>
              <a:t> 1		         	                </a:t>
            </a:r>
            <a:r>
              <a:rPr lang="en-US" sz="1800" dirty="0" err="1">
                <a:solidFill>
                  <a:schemeClr val="bg1"/>
                </a:solidFill>
                <a:latin typeface="Tahoma"/>
                <a:ea typeface="Tahoma"/>
                <a:cs typeface="Tahoma"/>
              </a:rPr>
              <a:t>Ziele</a:t>
            </a:r>
            <a:r>
              <a:rPr lang="en-US" sz="1800" dirty="0">
                <a:solidFill>
                  <a:schemeClr val="bg1"/>
                </a:solidFill>
                <a:latin typeface="Tahoma"/>
                <a:ea typeface="Tahoma"/>
                <a:cs typeface="Tahoma"/>
              </a:rPr>
              <a:t> 2020 – 2024</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8"/>
            <a:ext cx="10515600" cy="453081"/>
          </a:xfrm>
        </p:spPr>
        <p:txBody>
          <a:bodyPr>
            <a:normAutofit fontScale="92500"/>
          </a:bodyPr>
          <a:lstStyle/>
          <a:p>
            <a:pPr marL="0" indent="0">
              <a:spcBef>
                <a:spcPts val="0"/>
              </a:spcBef>
              <a:buNone/>
            </a:pPr>
            <a:r>
              <a:rPr lang="en-US" kern="1400" dirty="0" err="1">
                <a:solidFill>
                  <a:srgbClr val="B00C0C"/>
                </a:solidFill>
                <a:latin typeface="Tahoma" panose="020B0604030504040204" pitchFamily="34" charset="0"/>
                <a:ea typeface="Tahoma" panose="020B0604030504040204" pitchFamily="34" charset="0"/>
                <a:cs typeface="Tahoma" panose="020B0604030504040204" pitchFamily="34" charset="0"/>
              </a:rPr>
              <a:t>Ziel</a:t>
            </a:r>
            <a:r>
              <a:rPr lang="en-US" kern="1400" dirty="0">
                <a:solidFill>
                  <a:srgbClr val="B00C0C"/>
                </a:solidFill>
                <a:latin typeface="Tahoma" panose="020B0604030504040204" pitchFamily="34" charset="0"/>
                <a:ea typeface="Tahoma" panose="020B0604030504040204" pitchFamily="34" charset="0"/>
                <a:cs typeface="Tahoma" panose="020B0604030504040204" pitchFamily="34" charset="0"/>
              </a:rPr>
              <a:t> 1	: </a:t>
            </a:r>
            <a:r>
              <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rPr>
              <a:t>Die evangelischen Kirchen vertiefen ihre Kirchengemeinschaft. </a:t>
            </a:r>
          </a:p>
          <a:p>
            <a:pPr marL="0" indent="0">
              <a:buNone/>
            </a:pPr>
            <a:endParaRPr lang="de-DE" dirty="0"/>
          </a:p>
        </p:txBody>
      </p:sp>
      <p:sp>
        <p:nvSpPr>
          <p:cNvPr id="4" name="Textfeld 3"/>
          <p:cNvSpPr txBox="1"/>
          <p:nvPr/>
        </p:nvSpPr>
        <p:spPr>
          <a:xfrm>
            <a:off x="838200" y="1852313"/>
            <a:ext cx="10515599" cy="4524315"/>
          </a:xfrm>
          <a:prstGeom prst="rect">
            <a:avLst/>
          </a:prstGeom>
          <a:noFill/>
        </p:spPr>
        <p:txBody>
          <a:bodyPr wrap="square" numCol="6" spcCol="72000" rtlCol="0">
            <a:spAutoFit/>
          </a:bodyPr>
          <a:lstStyle/>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1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vertieft die Beziehungen ihrer Kirchen in ihren Regionen und in Europa.</a:t>
            </a: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2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klärt die Rechte und Pflichten der Mitgliedskirchen innerhalb der Kirchen-gemeinschaft.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3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führt Gottesdienst-konsultationen durch und veröffentlicht liturgische Hilfen zu besonderen Anlässen. </a:t>
            </a:r>
          </a:p>
          <a:p>
            <a:r>
              <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4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fördert den Bildungsaus-tausch der Mitglieds-kirchen.</a:t>
            </a:r>
          </a:p>
          <a:p>
            <a:r>
              <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5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beteiligt in ihren Arbeits-prozessen junge Menschen. </a:t>
            </a: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6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vernetzt Akteure, die an Transforma-</a:t>
            </a:r>
            <a:r>
              <a:rPr lang="de-DE" dirty="0" err="1">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tionsprozessen</a:t>
            </a:r>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in den Mitgliedskirchen beteiligt sind</a:t>
            </a:r>
            <a:r>
              <a:rPr lang="de-DE" dirty="0">
                <a:solidFill>
                  <a:schemeClr val="accent1">
                    <a:lumMod val="75000"/>
                  </a:schemeClr>
                </a:solidFill>
              </a:rPr>
              <a:t>. </a:t>
            </a:r>
          </a:p>
        </p:txBody>
      </p:sp>
      <p:sp>
        <p:nvSpPr>
          <p:cNvPr id="5" name="Textfeld 4">
            <a:extLst>
              <a:ext uri="{FF2B5EF4-FFF2-40B4-BE49-F238E27FC236}">
                <a16:creationId xmlns:a16="http://schemas.microsoft.com/office/drawing/2014/main" id="{0F24B22B-470A-41C4-8EA8-161310E46A80}"/>
              </a:ext>
            </a:extLst>
          </p:cNvPr>
          <p:cNvSpPr txBox="1"/>
          <p:nvPr/>
        </p:nvSpPr>
        <p:spPr>
          <a:xfrm>
            <a:off x="690524" y="4894702"/>
            <a:ext cx="11137557" cy="1200329"/>
          </a:xfrm>
          <a:prstGeom prst="rect">
            <a:avLst/>
          </a:prstGeom>
          <a:noFill/>
        </p:spPr>
        <p:txBody>
          <a:bodyPr wrap="square" rtlCol="0">
            <a:spAutoFit/>
          </a:bodyPr>
          <a:lstStyle/>
          <a:p>
            <a:r>
              <a:rPr lang="de-DE" dirty="0">
                <a:latin typeface="Tahoma" panose="020B0604030504040204" pitchFamily="34" charset="0"/>
                <a:ea typeface="Tahoma" panose="020B0604030504040204" pitchFamily="34" charset="0"/>
                <a:cs typeface="Tahoma" panose="020B0604030504040204" pitchFamily="34" charset="0"/>
              </a:rPr>
              <a:t>Die GEKE will durch Kooperation im Bildungsbereich einen Mehrwert für alle schaffen. Sie organisiert pastorale Fortbildungsangebote, die für alle Mitgliedskirchen offen stehen. Die GEKE unterstützt den Austausch der Mitgliedskirchen in Bildungsfragen, insbesondere in Bezug auf den Religionsunterricht an den Europaschulen. Die GEKE wird dabei beraten vom Fachbeirat Bildung. </a:t>
            </a:r>
          </a:p>
        </p:txBody>
      </p:sp>
    </p:spTree>
    <p:extLst>
      <p:ext uri="{BB962C8B-B14F-4D97-AF65-F5344CB8AC3E}">
        <p14:creationId xmlns:p14="http://schemas.microsoft.com/office/powerpoint/2010/main" val="837610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
                                            <p:txEl>
                                              <p:pRg st="0" end="0"/>
                                            </p:txEl>
                                          </p:spTgt>
                                        </p:tgtEl>
                                      </p:cBhvr>
                                    </p:animEffect>
                                    <p:set>
                                      <p:cBhvr>
                                        <p:cTn id="7" dur="1" fill="hold">
                                          <p:stCondLst>
                                            <p:cond delay="499"/>
                                          </p:stCondLst>
                                        </p:cTn>
                                        <p:tgtEl>
                                          <p:spTgt spid="4">
                                            <p:txEl>
                                              <p:pRg st="0" end="0"/>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4">
                                            <p:txEl>
                                              <p:pRg st="1" end="1"/>
                                            </p:txEl>
                                          </p:spTgt>
                                        </p:tgtEl>
                                      </p:cBhvr>
                                    </p:animEffect>
                                    <p:set>
                                      <p:cBhvr>
                                        <p:cTn id="10" dur="1" fill="hold">
                                          <p:stCondLst>
                                            <p:cond delay="499"/>
                                          </p:stCondLst>
                                        </p:cTn>
                                        <p:tgtEl>
                                          <p:spTgt spid="4">
                                            <p:txEl>
                                              <p:pRg st="1" end="1"/>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4">
                                            <p:txEl>
                                              <p:pRg st="11" end="11"/>
                                            </p:txEl>
                                          </p:spTgt>
                                        </p:tgtEl>
                                      </p:cBhvr>
                                    </p:animEffect>
                                    <p:set>
                                      <p:cBhvr>
                                        <p:cTn id="13" dur="1" fill="hold">
                                          <p:stCondLst>
                                            <p:cond delay="499"/>
                                          </p:stCondLst>
                                        </p:cTn>
                                        <p:tgtEl>
                                          <p:spTgt spid="4">
                                            <p:txEl>
                                              <p:pRg st="11" end="11"/>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4">
                                            <p:txEl>
                                              <p:pRg st="12" end="12"/>
                                            </p:txEl>
                                          </p:spTgt>
                                        </p:tgtEl>
                                      </p:cBhvr>
                                    </p:animEffect>
                                    <p:set>
                                      <p:cBhvr>
                                        <p:cTn id="16" dur="1" fill="hold">
                                          <p:stCondLst>
                                            <p:cond delay="499"/>
                                          </p:stCondLst>
                                        </p:cTn>
                                        <p:tgtEl>
                                          <p:spTgt spid="4">
                                            <p:txEl>
                                              <p:pRg st="12" end="12"/>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4">
                                            <p:txEl>
                                              <p:pRg st="13" end="13"/>
                                            </p:txEl>
                                          </p:spTgt>
                                        </p:tgtEl>
                                      </p:cBhvr>
                                    </p:animEffect>
                                    <p:set>
                                      <p:cBhvr>
                                        <p:cTn id="19" dur="1" fill="hold">
                                          <p:stCondLst>
                                            <p:cond delay="499"/>
                                          </p:stCondLst>
                                        </p:cTn>
                                        <p:tgtEl>
                                          <p:spTgt spid="4">
                                            <p:txEl>
                                              <p:pRg st="13" end="13"/>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4">
                                            <p:txEl>
                                              <p:pRg st="21" end="21"/>
                                            </p:txEl>
                                          </p:spTgt>
                                        </p:tgtEl>
                                      </p:cBhvr>
                                    </p:animEffect>
                                    <p:set>
                                      <p:cBhvr>
                                        <p:cTn id="22" dur="1" fill="hold">
                                          <p:stCondLst>
                                            <p:cond delay="499"/>
                                          </p:stCondLst>
                                        </p:cTn>
                                        <p:tgtEl>
                                          <p:spTgt spid="4">
                                            <p:txEl>
                                              <p:pRg st="21" end="21"/>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4">
                                            <p:txEl>
                                              <p:pRg st="22" end="22"/>
                                            </p:txEl>
                                          </p:spTgt>
                                        </p:tgtEl>
                                      </p:cBhvr>
                                    </p:animEffect>
                                    <p:set>
                                      <p:cBhvr>
                                        <p:cTn id="25" dur="1" fill="hold">
                                          <p:stCondLst>
                                            <p:cond delay="499"/>
                                          </p:stCondLst>
                                        </p:cTn>
                                        <p:tgtEl>
                                          <p:spTgt spid="4">
                                            <p:txEl>
                                              <p:pRg st="22" end="22"/>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4">
                                            <p:txEl>
                                              <p:pRg st="23" end="23"/>
                                            </p:txEl>
                                          </p:spTgt>
                                        </p:tgtEl>
                                      </p:cBhvr>
                                    </p:animEffect>
                                    <p:set>
                                      <p:cBhvr>
                                        <p:cTn id="28" dur="1" fill="hold">
                                          <p:stCondLst>
                                            <p:cond delay="499"/>
                                          </p:stCondLst>
                                        </p:cTn>
                                        <p:tgtEl>
                                          <p:spTgt spid="4">
                                            <p:txEl>
                                              <p:pRg st="23" end="23"/>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4">
                                            <p:txEl>
                                              <p:pRg st="40" end="40"/>
                                            </p:txEl>
                                          </p:spTgt>
                                        </p:tgtEl>
                                      </p:cBhvr>
                                    </p:animEffect>
                                    <p:set>
                                      <p:cBhvr>
                                        <p:cTn id="31" dur="1" fill="hold">
                                          <p:stCondLst>
                                            <p:cond delay="499"/>
                                          </p:stCondLst>
                                        </p:cTn>
                                        <p:tgtEl>
                                          <p:spTgt spid="4">
                                            <p:txEl>
                                              <p:pRg st="40" end="40"/>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4">
                                            <p:txEl>
                                              <p:pRg st="41" end="41"/>
                                            </p:txEl>
                                          </p:spTgt>
                                        </p:tgtEl>
                                      </p:cBhvr>
                                    </p:animEffect>
                                    <p:set>
                                      <p:cBhvr>
                                        <p:cTn id="34" dur="1" fill="hold">
                                          <p:stCondLst>
                                            <p:cond delay="499"/>
                                          </p:stCondLst>
                                        </p:cTn>
                                        <p:tgtEl>
                                          <p:spTgt spid="4">
                                            <p:txEl>
                                              <p:pRg st="41" end="41"/>
                                            </p:txEl>
                                          </p:spTgt>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500"/>
                                        <p:tgtEl>
                                          <p:spTgt spid="4">
                                            <p:txEl>
                                              <p:pRg st="52" end="52"/>
                                            </p:txEl>
                                          </p:spTgt>
                                        </p:tgtEl>
                                      </p:cBhvr>
                                    </p:animEffect>
                                    <p:set>
                                      <p:cBhvr>
                                        <p:cTn id="37" dur="1" fill="hold">
                                          <p:stCondLst>
                                            <p:cond delay="499"/>
                                          </p:stCondLst>
                                        </p:cTn>
                                        <p:tgtEl>
                                          <p:spTgt spid="4">
                                            <p:txEl>
                                              <p:pRg st="52" end="52"/>
                                            </p:txEl>
                                          </p:spTgt>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4">
                                            <p:txEl>
                                              <p:pRg st="53" end="53"/>
                                            </p:txEl>
                                          </p:spTgt>
                                        </p:tgtEl>
                                      </p:cBhvr>
                                    </p:animEffect>
                                    <p:set>
                                      <p:cBhvr>
                                        <p:cTn id="40" dur="1" fill="hold">
                                          <p:stCondLst>
                                            <p:cond delay="499"/>
                                          </p:stCondLst>
                                        </p:cTn>
                                        <p:tgtEl>
                                          <p:spTgt spid="4">
                                            <p:txEl>
                                              <p:pRg st="53" end="53"/>
                                            </p:txEl>
                                          </p:spTgt>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p:cTn id="45" dur="1000" fill="hold"/>
                                        <p:tgtEl>
                                          <p:spTgt spid="5"/>
                                        </p:tgtEl>
                                        <p:attrNameLst>
                                          <p:attrName>ppt_w</p:attrName>
                                        </p:attrNameLst>
                                      </p:cBhvr>
                                      <p:tavLst>
                                        <p:tav tm="0">
                                          <p:val>
                                            <p:fltVal val="0"/>
                                          </p:val>
                                        </p:tav>
                                        <p:tav tm="100000">
                                          <p:val>
                                            <p:strVal val="#ppt_w"/>
                                          </p:val>
                                        </p:tav>
                                      </p:tavLst>
                                    </p:anim>
                                    <p:anim calcmode="lin" valueType="num">
                                      <p:cBhvr>
                                        <p:cTn id="46" dur="1000" fill="hold"/>
                                        <p:tgtEl>
                                          <p:spTgt spid="5"/>
                                        </p:tgtEl>
                                        <p:attrNameLst>
                                          <p:attrName>ppt_h</p:attrName>
                                        </p:attrNameLst>
                                      </p:cBhvr>
                                      <p:tavLst>
                                        <p:tav tm="0">
                                          <p:val>
                                            <p:fltVal val="0"/>
                                          </p:val>
                                        </p:tav>
                                        <p:tav tm="100000">
                                          <p:val>
                                            <p:strVal val="#ppt_h"/>
                                          </p:val>
                                        </p:tav>
                                      </p:tavLst>
                                    </p:anim>
                                    <p:anim calcmode="lin" valueType="num">
                                      <p:cBhvr>
                                        <p:cTn id="47" dur="1000" fill="hold"/>
                                        <p:tgtEl>
                                          <p:spTgt spid="5"/>
                                        </p:tgtEl>
                                        <p:attrNameLst>
                                          <p:attrName>style.rotation</p:attrName>
                                        </p:attrNameLst>
                                      </p:cBhvr>
                                      <p:tavLst>
                                        <p:tav tm="0">
                                          <p:val>
                                            <p:fltVal val="90"/>
                                          </p:val>
                                        </p:tav>
                                        <p:tav tm="100000">
                                          <p:val>
                                            <p:fltVal val="0"/>
                                          </p:val>
                                        </p:tav>
                                      </p:tavLst>
                                    </p:anim>
                                    <p:animEffect transition="in" filter="fade">
                                      <p:cBhvr>
                                        <p:cTn id="48"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Gemeinsam</a:t>
            </a:r>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Kirche</a:t>
            </a:r>
            <a:r>
              <a:rPr lang="en-US" sz="1800" dirty="0">
                <a:solidFill>
                  <a:schemeClr val="bg1"/>
                </a:solidFill>
                <a:latin typeface="Tahoma"/>
                <a:ea typeface="Tahoma"/>
                <a:cs typeface="Tahoma"/>
              </a:rPr>
              <a:t> sein 			    </a:t>
            </a:r>
            <a:r>
              <a:rPr lang="en-US" sz="1800" dirty="0" err="1">
                <a:solidFill>
                  <a:schemeClr val="bg1"/>
                </a:solidFill>
                <a:latin typeface="Tahoma"/>
                <a:ea typeface="Tahoma"/>
                <a:cs typeface="Tahoma"/>
              </a:rPr>
              <a:t>Ziel</a:t>
            </a:r>
            <a:r>
              <a:rPr lang="en-US" sz="1800" dirty="0">
                <a:solidFill>
                  <a:schemeClr val="bg1"/>
                </a:solidFill>
                <a:latin typeface="Tahoma"/>
                <a:ea typeface="Tahoma"/>
                <a:cs typeface="Tahoma"/>
              </a:rPr>
              <a:t> 1		         	                </a:t>
            </a:r>
            <a:r>
              <a:rPr lang="en-US" sz="1800" dirty="0" err="1">
                <a:solidFill>
                  <a:schemeClr val="bg1"/>
                </a:solidFill>
                <a:latin typeface="Tahoma"/>
                <a:ea typeface="Tahoma"/>
                <a:cs typeface="Tahoma"/>
              </a:rPr>
              <a:t>Ziele</a:t>
            </a:r>
            <a:r>
              <a:rPr lang="en-US" sz="1800" dirty="0">
                <a:solidFill>
                  <a:schemeClr val="bg1"/>
                </a:solidFill>
                <a:latin typeface="Tahoma"/>
                <a:ea typeface="Tahoma"/>
                <a:cs typeface="Tahoma"/>
              </a:rPr>
              <a:t> 2020 – 2024</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8"/>
            <a:ext cx="10515600" cy="453081"/>
          </a:xfrm>
        </p:spPr>
        <p:txBody>
          <a:bodyPr>
            <a:normAutofit fontScale="92500"/>
          </a:bodyPr>
          <a:lstStyle/>
          <a:p>
            <a:pPr marL="0" indent="0">
              <a:spcBef>
                <a:spcPts val="0"/>
              </a:spcBef>
              <a:buNone/>
            </a:pPr>
            <a:r>
              <a:rPr lang="en-US" kern="1400" dirty="0" err="1">
                <a:solidFill>
                  <a:srgbClr val="B00C0C"/>
                </a:solidFill>
                <a:latin typeface="Tahoma" panose="020B0604030504040204" pitchFamily="34" charset="0"/>
                <a:ea typeface="Tahoma" panose="020B0604030504040204" pitchFamily="34" charset="0"/>
                <a:cs typeface="Tahoma" panose="020B0604030504040204" pitchFamily="34" charset="0"/>
              </a:rPr>
              <a:t>Ziel</a:t>
            </a:r>
            <a:r>
              <a:rPr lang="en-US" kern="1400" dirty="0">
                <a:solidFill>
                  <a:srgbClr val="B00C0C"/>
                </a:solidFill>
                <a:latin typeface="Tahoma" panose="020B0604030504040204" pitchFamily="34" charset="0"/>
                <a:ea typeface="Tahoma" panose="020B0604030504040204" pitchFamily="34" charset="0"/>
                <a:cs typeface="Tahoma" panose="020B0604030504040204" pitchFamily="34" charset="0"/>
              </a:rPr>
              <a:t> 1	: </a:t>
            </a:r>
            <a:r>
              <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rPr>
              <a:t>Die evangelischen Kirchen vertiefen ihre Kirchengemeinschaft. </a:t>
            </a:r>
          </a:p>
          <a:p>
            <a:pPr marL="0" indent="0">
              <a:buNone/>
            </a:pPr>
            <a:endParaRPr lang="de-DE" dirty="0"/>
          </a:p>
        </p:txBody>
      </p:sp>
      <p:sp>
        <p:nvSpPr>
          <p:cNvPr id="4" name="Textfeld 3"/>
          <p:cNvSpPr txBox="1"/>
          <p:nvPr/>
        </p:nvSpPr>
        <p:spPr>
          <a:xfrm>
            <a:off x="838200" y="1852313"/>
            <a:ext cx="10515599" cy="4524315"/>
          </a:xfrm>
          <a:prstGeom prst="rect">
            <a:avLst/>
          </a:prstGeom>
          <a:noFill/>
        </p:spPr>
        <p:txBody>
          <a:bodyPr wrap="square" numCol="6" spcCol="72000" rtlCol="0">
            <a:spAutoFit/>
          </a:bodyPr>
          <a:lstStyle/>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1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vertieft die Beziehungen ihrer Kirchen in ihren Regionen und in Europa.</a:t>
            </a: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2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klärt die Rechte und Pflichten der Mitgliedskirchen innerhalb der Kirchen-gemeinschaft.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3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führt Gottesdienst-konsultationen durch und veröffentlicht liturgische Hilfen zu besonderen Anlässen. </a:t>
            </a:r>
          </a:p>
          <a:p>
            <a:r>
              <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4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fördert den Bildungsaus-tausch der Mitglieds-kirchen. </a:t>
            </a:r>
          </a:p>
          <a:p>
            <a:r>
              <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5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beteiligt in ihren Arbeits-prozessen junge Menschen. </a:t>
            </a: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6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vernetzt Akteure, die an Transforma-</a:t>
            </a:r>
            <a:r>
              <a:rPr lang="de-DE" dirty="0" err="1">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tionsprozessen</a:t>
            </a:r>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in den Mitgliedskirchen beteiligt sind. </a:t>
            </a:r>
          </a:p>
        </p:txBody>
      </p:sp>
      <p:sp>
        <p:nvSpPr>
          <p:cNvPr id="5" name="Textfeld 4">
            <a:extLst>
              <a:ext uri="{FF2B5EF4-FFF2-40B4-BE49-F238E27FC236}">
                <a16:creationId xmlns:a16="http://schemas.microsoft.com/office/drawing/2014/main" id="{0F24B22B-470A-41C4-8EA8-161310E46A80}"/>
              </a:ext>
            </a:extLst>
          </p:cNvPr>
          <p:cNvSpPr txBox="1"/>
          <p:nvPr/>
        </p:nvSpPr>
        <p:spPr>
          <a:xfrm>
            <a:off x="690524" y="4894702"/>
            <a:ext cx="11137557" cy="1200329"/>
          </a:xfrm>
          <a:prstGeom prst="rect">
            <a:avLst/>
          </a:prstGeom>
          <a:noFill/>
        </p:spPr>
        <p:txBody>
          <a:bodyPr wrap="square" rtlCol="0">
            <a:spAutoFit/>
          </a:bodyPr>
          <a:lstStyle/>
          <a:p>
            <a:r>
              <a:rPr lang="de-DE" dirty="0">
                <a:latin typeface="Tahoma" panose="020B0604030504040204" pitchFamily="34" charset="0"/>
                <a:ea typeface="Tahoma" panose="020B0604030504040204" pitchFamily="34" charset="0"/>
                <a:cs typeface="Tahoma" panose="020B0604030504040204" pitchFamily="34" charset="0"/>
              </a:rPr>
              <a:t>Die GEKE beruft eine Referenzgruppe junger Theologinnen und Theologen, die in regelmäßigen Konferenzen die Studienprozesse der GEKE begleitet. Sie kooperiert mit dem Centro </a:t>
            </a:r>
            <a:r>
              <a:rPr lang="de-DE" dirty="0" err="1">
                <a:latin typeface="Tahoma" panose="020B0604030504040204" pitchFamily="34" charset="0"/>
                <a:ea typeface="Tahoma" panose="020B0604030504040204" pitchFamily="34" charset="0"/>
                <a:cs typeface="Tahoma" panose="020B0604030504040204" pitchFamily="34" charset="0"/>
              </a:rPr>
              <a:t>Melantone</a:t>
            </a:r>
            <a:r>
              <a:rPr lang="de-DE" dirty="0">
                <a:latin typeface="Tahoma" panose="020B0604030504040204" pitchFamily="34" charset="0"/>
                <a:ea typeface="Tahoma" panose="020B0604030504040204" pitchFamily="34" charset="0"/>
                <a:cs typeface="Tahoma" panose="020B0604030504040204" pitchFamily="34" charset="0"/>
              </a:rPr>
              <a:t> in Rom und dem Zentrum für Evangelische Theologie Ost (ZETO) in Hermannstadt, um evangelische theologische Studien im katholischen und orthodoxen Kontext zu fördern. </a:t>
            </a:r>
          </a:p>
        </p:txBody>
      </p:sp>
    </p:spTree>
    <p:extLst>
      <p:ext uri="{BB962C8B-B14F-4D97-AF65-F5344CB8AC3E}">
        <p14:creationId xmlns:p14="http://schemas.microsoft.com/office/powerpoint/2010/main" val="3045911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
                                            <p:txEl>
                                              <p:pRg st="0" end="0"/>
                                            </p:txEl>
                                          </p:spTgt>
                                        </p:tgtEl>
                                      </p:cBhvr>
                                    </p:animEffect>
                                    <p:set>
                                      <p:cBhvr>
                                        <p:cTn id="7" dur="1" fill="hold">
                                          <p:stCondLst>
                                            <p:cond delay="499"/>
                                          </p:stCondLst>
                                        </p:cTn>
                                        <p:tgtEl>
                                          <p:spTgt spid="4">
                                            <p:txEl>
                                              <p:pRg st="0" end="0"/>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4">
                                            <p:txEl>
                                              <p:pRg st="1" end="1"/>
                                            </p:txEl>
                                          </p:spTgt>
                                        </p:tgtEl>
                                      </p:cBhvr>
                                    </p:animEffect>
                                    <p:set>
                                      <p:cBhvr>
                                        <p:cTn id="10" dur="1" fill="hold">
                                          <p:stCondLst>
                                            <p:cond delay="499"/>
                                          </p:stCondLst>
                                        </p:cTn>
                                        <p:tgtEl>
                                          <p:spTgt spid="4">
                                            <p:txEl>
                                              <p:pRg st="1" end="1"/>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4">
                                            <p:txEl>
                                              <p:pRg st="11" end="11"/>
                                            </p:txEl>
                                          </p:spTgt>
                                        </p:tgtEl>
                                      </p:cBhvr>
                                    </p:animEffect>
                                    <p:set>
                                      <p:cBhvr>
                                        <p:cTn id="13" dur="1" fill="hold">
                                          <p:stCondLst>
                                            <p:cond delay="499"/>
                                          </p:stCondLst>
                                        </p:cTn>
                                        <p:tgtEl>
                                          <p:spTgt spid="4">
                                            <p:txEl>
                                              <p:pRg st="11" end="11"/>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4">
                                            <p:txEl>
                                              <p:pRg st="12" end="12"/>
                                            </p:txEl>
                                          </p:spTgt>
                                        </p:tgtEl>
                                      </p:cBhvr>
                                    </p:animEffect>
                                    <p:set>
                                      <p:cBhvr>
                                        <p:cTn id="16" dur="1" fill="hold">
                                          <p:stCondLst>
                                            <p:cond delay="499"/>
                                          </p:stCondLst>
                                        </p:cTn>
                                        <p:tgtEl>
                                          <p:spTgt spid="4">
                                            <p:txEl>
                                              <p:pRg st="12" end="12"/>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4">
                                            <p:txEl>
                                              <p:pRg st="13" end="13"/>
                                            </p:txEl>
                                          </p:spTgt>
                                        </p:tgtEl>
                                      </p:cBhvr>
                                    </p:animEffect>
                                    <p:set>
                                      <p:cBhvr>
                                        <p:cTn id="19" dur="1" fill="hold">
                                          <p:stCondLst>
                                            <p:cond delay="499"/>
                                          </p:stCondLst>
                                        </p:cTn>
                                        <p:tgtEl>
                                          <p:spTgt spid="4">
                                            <p:txEl>
                                              <p:pRg st="13" end="13"/>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4">
                                            <p:txEl>
                                              <p:pRg st="21" end="21"/>
                                            </p:txEl>
                                          </p:spTgt>
                                        </p:tgtEl>
                                      </p:cBhvr>
                                    </p:animEffect>
                                    <p:set>
                                      <p:cBhvr>
                                        <p:cTn id="22" dur="1" fill="hold">
                                          <p:stCondLst>
                                            <p:cond delay="499"/>
                                          </p:stCondLst>
                                        </p:cTn>
                                        <p:tgtEl>
                                          <p:spTgt spid="4">
                                            <p:txEl>
                                              <p:pRg st="21" end="21"/>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4">
                                            <p:txEl>
                                              <p:pRg st="22" end="22"/>
                                            </p:txEl>
                                          </p:spTgt>
                                        </p:tgtEl>
                                      </p:cBhvr>
                                    </p:animEffect>
                                    <p:set>
                                      <p:cBhvr>
                                        <p:cTn id="25" dur="1" fill="hold">
                                          <p:stCondLst>
                                            <p:cond delay="499"/>
                                          </p:stCondLst>
                                        </p:cTn>
                                        <p:tgtEl>
                                          <p:spTgt spid="4">
                                            <p:txEl>
                                              <p:pRg st="22" end="22"/>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4">
                                            <p:txEl>
                                              <p:pRg st="23" end="23"/>
                                            </p:txEl>
                                          </p:spTgt>
                                        </p:tgtEl>
                                      </p:cBhvr>
                                    </p:animEffect>
                                    <p:set>
                                      <p:cBhvr>
                                        <p:cTn id="28" dur="1" fill="hold">
                                          <p:stCondLst>
                                            <p:cond delay="499"/>
                                          </p:stCondLst>
                                        </p:cTn>
                                        <p:tgtEl>
                                          <p:spTgt spid="4">
                                            <p:txEl>
                                              <p:pRg st="23" end="23"/>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4">
                                            <p:txEl>
                                              <p:pRg st="29" end="29"/>
                                            </p:txEl>
                                          </p:spTgt>
                                        </p:tgtEl>
                                      </p:cBhvr>
                                    </p:animEffect>
                                    <p:set>
                                      <p:cBhvr>
                                        <p:cTn id="31" dur="1" fill="hold">
                                          <p:stCondLst>
                                            <p:cond delay="499"/>
                                          </p:stCondLst>
                                        </p:cTn>
                                        <p:tgtEl>
                                          <p:spTgt spid="4">
                                            <p:txEl>
                                              <p:pRg st="29" end="29"/>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4">
                                            <p:txEl>
                                              <p:pRg st="30" end="30"/>
                                            </p:txEl>
                                          </p:spTgt>
                                        </p:tgtEl>
                                      </p:cBhvr>
                                    </p:animEffect>
                                    <p:set>
                                      <p:cBhvr>
                                        <p:cTn id="34" dur="1" fill="hold">
                                          <p:stCondLst>
                                            <p:cond delay="499"/>
                                          </p:stCondLst>
                                        </p:cTn>
                                        <p:tgtEl>
                                          <p:spTgt spid="4">
                                            <p:txEl>
                                              <p:pRg st="30" end="30"/>
                                            </p:txEl>
                                          </p:spTgt>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500"/>
                                        <p:tgtEl>
                                          <p:spTgt spid="4">
                                            <p:txEl>
                                              <p:pRg st="31" end="31"/>
                                            </p:txEl>
                                          </p:spTgt>
                                        </p:tgtEl>
                                      </p:cBhvr>
                                    </p:animEffect>
                                    <p:set>
                                      <p:cBhvr>
                                        <p:cTn id="37" dur="1" fill="hold">
                                          <p:stCondLst>
                                            <p:cond delay="499"/>
                                          </p:stCondLst>
                                        </p:cTn>
                                        <p:tgtEl>
                                          <p:spTgt spid="4">
                                            <p:txEl>
                                              <p:pRg st="31" end="31"/>
                                            </p:txEl>
                                          </p:spTgt>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4">
                                            <p:txEl>
                                              <p:pRg st="52" end="52"/>
                                            </p:txEl>
                                          </p:spTgt>
                                        </p:tgtEl>
                                      </p:cBhvr>
                                    </p:animEffect>
                                    <p:set>
                                      <p:cBhvr>
                                        <p:cTn id="40" dur="1" fill="hold">
                                          <p:stCondLst>
                                            <p:cond delay="499"/>
                                          </p:stCondLst>
                                        </p:cTn>
                                        <p:tgtEl>
                                          <p:spTgt spid="4">
                                            <p:txEl>
                                              <p:pRg st="52" end="52"/>
                                            </p:txEl>
                                          </p:spTgt>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500"/>
                                        <p:tgtEl>
                                          <p:spTgt spid="4">
                                            <p:txEl>
                                              <p:pRg st="53" end="53"/>
                                            </p:txEl>
                                          </p:spTgt>
                                        </p:tgtEl>
                                      </p:cBhvr>
                                    </p:animEffect>
                                    <p:set>
                                      <p:cBhvr>
                                        <p:cTn id="43" dur="1" fill="hold">
                                          <p:stCondLst>
                                            <p:cond delay="499"/>
                                          </p:stCondLst>
                                        </p:cTn>
                                        <p:tgtEl>
                                          <p:spTgt spid="4">
                                            <p:txEl>
                                              <p:pRg st="53" end="53"/>
                                            </p:txEl>
                                          </p:spTgt>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31" presetClass="entr" presetSubtype="0" fill="hold" grpId="0" nodeType="clickEffect">
                                  <p:stCondLst>
                                    <p:cond delay="0"/>
                                  </p:stCondLst>
                                  <p:childTnLst>
                                    <p:set>
                                      <p:cBhvr>
                                        <p:cTn id="47" dur="1" fill="hold">
                                          <p:stCondLst>
                                            <p:cond delay="0"/>
                                          </p:stCondLst>
                                        </p:cTn>
                                        <p:tgtEl>
                                          <p:spTgt spid="5"/>
                                        </p:tgtEl>
                                        <p:attrNameLst>
                                          <p:attrName>style.visibility</p:attrName>
                                        </p:attrNameLst>
                                      </p:cBhvr>
                                      <p:to>
                                        <p:strVal val="visible"/>
                                      </p:to>
                                    </p:set>
                                    <p:anim calcmode="lin" valueType="num">
                                      <p:cBhvr>
                                        <p:cTn id="48" dur="1000" fill="hold"/>
                                        <p:tgtEl>
                                          <p:spTgt spid="5"/>
                                        </p:tgtEl>
                                        <p:attrNameLst>
                                          <p:attrName>ppt_w</p:attrName>
                                        </p:attrNameLst>
                                      </p:cBhvr>
                                      <p:tavLst>
                                        <p:tav tm="0">
                                          <p:val>
                                            <p:fltVal val="0"/>
                                          </p:val>
                                        </p:tav>
                                        <p:tav tm="100000">
                                          <p:val>
                                            <p:strVal val="#ppt_w"/>
                                          </p:val>
                                        </p:tav>
                                      </p:tavLst>
                                    </p:anim>
                                    <p:anim calcmode="lin" valueType="num">
                                      <p:cBhvr>
                                        <p:cTn id="49" dur="1000" fill="hold"/>
                                        <p:tgtEl>
                                          <p:spTgt spid="5"/>
                                        </p:tgtEl>
                                        <p:attrNameLst>
                                          <p:attrName>ppt_h</p:attrName>
                                        </p:attrNameLst>
                                      </p:cBhvr>
                                      <p:tavLst>
                                        <p:tav tm="0">
                                          <p:val>
                                            <p:fltVal val="0"/>
                                          </p:val>
                                        </p:tav>
                                        <p:tav tm="100000">
                                          <p:val>
                                            <p:strVal val="#ppt_h"/>
                                          </p:val>
                                        </p:tav>
                                      </p:tavLst>
                                    </p:anim>
                                    <p:anim calcmode="lin" valueType="num">
                                      <p:cBhvr>
                                        <p:cTn id="50" dur="1000" fill="hold"/>
                                        <p:tgtEl>
                                          <p:spTgt spid="5"/>
                                        </p:tgtEl>
                                        <p:attrNameLst>
                                          <p:attrName>style.rotation</p:attrName>
                                        </p:attrNameLst>
                                      </p:cBhvr>
                                      <p:tavLst>
                                        <p:tav tm="0">
                                          <p:val>
                                            <p:fltVal val="90"/>
                                          </p:val>
                                        </p:tav>
                                        <p:tav tm="100000">
                                          <p:val>
                                            <p:fltVal val="0"/>
                                          </p:val>
                                        </p:tav>
                                      </p:tavLst>
                                    </p:anim>
                                    <p:animEffect transition="in" filter="fade">
                                      <p:cBhvr>
                                        <p:cTn id="5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Gemeinsam</a:t>
            </a:r>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Kirche</a:t>
            </a:r>
            <a:r>
              <a:rPr lang="en-US" sz="1800" dirty="0">
                <a:solidFill>
                  <a:schemeClr val="bg1"/>
                </a:solidFill>
                <a:latin typeface="Tahoma"/>
                <a:ea typeface="Tahoma"/>
                <a:cs typeface="Tahoma"/>
              </a:rPr>
              <a:t> sein 			    </a:t>
            </a:r>
            <a:r>
              <a:rPr lang="en-US" sz="1800" dirty="0" err="1">
                <a:solidFill>
                  <a:schemeClr val="bg1"/>
                </a:solidFill>
                <a:latin typeface="Tahoma"/>
                <a:ea typeface="Tahoma"/>
                <a:cs typeface="Tahoma"/>
              </a:rPr>
              <a:t>Ziel</a:t>
            </a:r>
            <a:r>
              <a:rPr lang="en-US" sz="1800" dirty="0">
                <a:solidFill>
                  <a:schemeClr val="bg1"/>
                </a:solidFill>
                <a:latin typeface="Tahoma"/>
                <a:ea typeface="Tahoma"/>
                <a:cs typeface="Tahoma"/>
              </a:rPr>
              <a:t> 1		         	                </a:t>
            </a:r>
            <a:r>
              <a:rPr lang="en-US" sz="1800" dirty="0" err="1">
                <a:solidFill>
                  <a:schemeClr val="bg1"/>
                </a:solidFill>
                <a:latin typeface="Tahoma"/>
                <a:ea typeface="Tahoma"/>
                <a:cs typeface="Tahoma"/>
              </a:rPr>
              <a:t>Ziele</a:t>
            </a:r>
            <a:r>
              <a:rPr lang="en-US" sz="1800" dirty="0">
                <a:solidFill>
                  <a:schemeClr val="bg1"/>
                </a:solidFill>
                <a:latin typeface="Tahoma"/>
                <a:ea typeface="Tahoma"/>
                <a:cs typeface="Tahoma"/>
              </a:rPr>
              <a:t> 2020 – 2024</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8"/>
            <a:ext cx="10515600" cy="453081"/>
          </a:xfrm>
        </p:spPr>
        <p:txBody>
          <a:bodyPr>
            <a:normAutofit fontScale="92500"/>
          </a:bodyPr>
          <a:lstStyle/>
          <a:p>
            <a:pPr marL="0" indent="0">
              <a:spcBef>
                <a:spcPts val="0"/>
              </a:spcBef>
              <a:buNone/>
            </a:pPr>
            <a:r>
              <a:rPr lang="en-US" kern="1400" dirty="0" err="1">
                <a:solidFill>
                  <a:srgbClr val="B00C0C"/>
                </a:solidFill>
                <a:latin typeface="Tahoma" panose="020B0604030504040204" pitchFamily="34" charset="0"/>
                <a:ea typeface="Tahoma" panose="020B0604030504040204" pitchFamily="34" charset="0"/>
                <a:cs typeface="Tahoma" panose="020B0604030504040204" pitchFamily="34" charset="0"/>
              </a:rPr>
              <a:t>Ziel</a:t>
            </a:r>
            <a:r>
              <a:rPr lang="en-US" kern="1400" dirty="0">
                <a:solidFill>
                  <a:srgbClr val="B00C0C"/>
                </a:solidFill>
                <a:latin typeface="Tahoma" panose="020B0604030504040204" pitchFamily="34" charset="0"/>
                <a:ea typeface="Tahoma" panose="020B0604030504040204" pitchFamily="34" charset="0"/>
                <a:cs typeface="Tahoma" panose="020B0604030504040204" pitchFamily="34" charset="0"/>
              </a:rPr>
              <a:t> 1	: </a:t>
            </a:r>
            <a:r>
              <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rPr>
              <a:t>Die evangelischen Kirchen vertiefen ihre Kirchengemeinschaft. </a:t>
            </a:r>
          </a:p>
          <a:p>
            <a:pPr marL="0" indent="0">
              <a:buNone/>
            </a:pPr>
            <a:endParaRPr lang="de-DE" dirty="0"/>
          </a:p>
        </p:txBody>
      </p:sp>
      <p:sp>
        <p:nvSpPr>
          <p:cNvPr id="4" name="Textfeld 3"/>
          <p:cNvSpPr txBox="1"/>
          <p:nvPr/>
        </p:nvSpPr>
        <p:spPr>
          <a:xfrm>
            <a:off x="838200" y="1852313"/>
            <a:ext cx="10515599" cy="4524315"/>
          </a:xfrm>
          <a:prstGeom prst="rect">
            <a:avLst/>
          </a:prstGeom>
          <a:noFill/>
        </p:spPr>
        <p:txBody>
          <a:bodyPr wrap="square" numCol="6" spcCol="72000" rtlCol="0">
            <a:spAutoFit/>
          </a:bodyPr>
          <a:lstStyle/>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1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vertieft die Beziehungen ihrer Kirchen in ihren Regionen und in Europa.</a:t>
            </a: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2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klärt die Rechte und Pflichten der Mitgliedskirchen innerhalb der Kirchen-gemeinschaft.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3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führt Gottesdienst-konsultationen durch und veröffentlicht liturgische Hilfen zu besonderen Anlässen. </a:t>
            </a:r>
          </a:p>
          <a:p>
            <a:r>
              <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4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fördert den Bildungsaus-tausch der Mitglieds-kirchen. </a:t>
            </a:r>
          </a:p>
          <a:p>
            <a:r>
              <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5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beteiligt in ihren Arbeits-prozessen junge Menschen. </a:t>
            </a: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6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vernetzt Akteure, die an Transforma-</a:t>
            </a:r>
            <a:r>
              <a:rPr lang="de-DE" dirty="0" err="1">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tionsprozessen</a:t>
            </a:r>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in den Mitgliedskirchen beteiligt sind. </a:t>
            </a:r>
          </a:p>
        </p:txBody>
      </p:sp>
      <p:sp>
        <p:nvSpPr>
          <p:cNvPr id="5" name="Textfeld 4">
            <a:extLst>
              <a:ext uri="{FF2B5EF4-FFF2-40B4-BE49-F238E27FC236}">
                <a16:creationId xmlns:a16="http://schemas.microsoft.com/office/drawing/2014/main" id="{0F24B22B-470A-41C4-8EA8-161310E46A80}"/>
              </a:ext>
            </a:extLst>
          </p:cNvPr>
          <p:cNvSpPr txBox="1"/>
          <p:nvPr/>
        </p:nvSpPr>
        <p:spPr>
          <a:xfrm>
            <a:off x="690524" y="4894702"/>
            <a:ext cx="11137557" cy="1200329"/>
          </a:xfrm>
          <a:prstGeom prst="rect">
            <a:avLst/>
          </a:prstGeom>
          <a:noFill/>
        </p:spPr>
        <p:txBody>
          <a:bodyPr wrap="square" rtlCol="0">
            <a:spAutoFit/>
          </a:bodyPr>
          <a:lstStyle/>
          <a:p>
            <a:r>
              <a:rPr lang="de-DE" dirty="0">
                <a:latin typeface="Tahoma" panose="020B0604030504040204" pitchFamily="34" charset="0"/>
                <a:ea typeface="Tahoma" panose="020B0604030504040204" pitchFamily="34" charset="0"/>
                <a:cs typeface="Tahoma" panose="020B0604030504040204" pitchFamily="34" charset="0"/>
              </a:rPr>
              <a:t>Die GEKE lädt zu einem Vernetzungstreffen von Frauen ein, die ein kirchliches Leitungsamt übernehmen. Die Begegnungen von Synodalen auf europäischer Ebene werden fortgesetzt. Die GEKE begleitet Kirchenerneuerungsprozesse, die sich mit neuen Gestalten von Kirche (z.B. Mixed Economy </a:t>
            </a:r>
            <a:r>
              <a:rPr lang="de-DE" dirty="0" err="1">
                <a:latin typeface="Tahoma" panose="020B0604030504040204" pitchFamily="34" charset="0"/>
                <a:ea typeface="Tahoma" panose="020B0604030504040204" pitchFamily="34" charset="0"/>
                <a:cs typeface="Tahoma" panose="020B0604030504040204" pitchFamily="34" charset="0"/>
              </a:rPr>
              <a:t>of</a:t>
            </a:r>
            <a:r>
              <a:rPr lang="de-DE" dirty="0">
                <a:latin typeface="Tahoma" panose="020B0604030504040204" pitchFamily="34" charset="0"/>
                <a:ea typeface="Tahoma" panose="020B0604030504040204" pitchFamily="34" charset="0"/>
                <a:cs typeface="Tahoma" panose="020B0604030504040204" pitchFamily="34" charset="0"/>
              </a:rPr>
              <a:t> Church) befassen, und reflektiert diese ekklesiologisch.</a:t>
            </a:r>
          </a:p>
        </p:txBody>
      </p:sp>
    </p:spTree>
    <p:extLst>
      <p:ext uri="{BB962C8B-B14F-4D97-AF65-F5344CB8AC3E}">
        <p14:creationId xmlns:p14="http://schemas.microsoft.com/office/powerpoint/2010/main" val="2418125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
                                            <p:txEl>
                                              <p:pRg st="0" end="0"/>
                                            </p:txEl>
                                          </p:spTgt>
                                        </p:tgtEl>
                                      </p:cBhvr>
                                    </p:animEffect>
                                    <p:set>
                                      <p:cBhvr>
                                        <p:cTn id="7" dur="1" fill="hold">
                                          <p:stCondLst>
                                            <p:cond delay="499"/>
                                          </p:stCondLst>
                                        </p:cTn>
                                        <p:tgtEl>
                                          <p:spTgt spid="4">
                                            <p:txEl>
                                              <p:pRg st="0" end="0"/>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4">
                                            <p:txEl>
                                              <p:pRg st="1" end="1"/>
                                            </p:txEl>
                                          </p:spTgt>
                                        </p:tgtEl>
                                      </p:cBhvr>
                                    </p:animEffect>
                                    <p:set>
                                      <p:cBhvr>
                                        <p:cTn id="10" dur="1" fill="hold">
                                          <p:stCondLst>
                                            <p:cond delay="499"/>
                                          </p:stCondLst>
                                        </p:cTn>
                                        <p:tgtEl>
                                          <p:spTgt spid="4">
                                            <p:txEl>
                                              <p:pRg st="1" end="1"/>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4">
                                            <p:txEl>
                                              <p:pRg st="11" end="11"/>
                                            </p:txEl>
                                          </p:spTgt>
                                        </p:tgtEl>
                                      </p:cBhvr>
                                    </p:animEffect>
                                    <p:set>
                                      <p:cBhvr>
                                        <p:cTn id="13" dur="1" fill="hold">
                                          <p:stCondLst>
                                            <p:cond delay="499"/>
                                          </p:stCondLst>
                                        </p:cTn>
                                        <p:tgtEl>
                                          <p:spTgt spid="4">
                                            <p:txEl>
                                              <p:pRg st="11" end="11"/>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4">
                                            <p:txEl>
                                              <p:pRg st="12" end="12"/>
                                            </p:txEl>
                                          </p:spTgt>
                                        </p:tgtEl>
                                      </p:cBhvr>
                                    </p:animEffect>
                                    <p:set>
                                      <p:cBhvr>
                                        <p:cTn id="16" dur="1" fill="hold">
                                          <p:stCondLst>
                                            <p:cond delay="499"/>
                                          </p:stCondLst>
                                        </p:cTn>
                                        <p:tgtEl>
                                          <p:spTgt spid="4">
                                            <p:txEl>
                                              <p:pRg st="12" end="12"/>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4">
                                            <p:txEl>
                                              <p:pRg st="13" end="13"/>
                                            </p:txEl>
                                          </p:spTgt>
                                        </p:tgtEl>
                                      </p:cBhvr>
                                    </p:animEffect>
                                    <p:set>
                                      <p:cBhvr>
                                        <p:cTn id="19" dur="1" fill="hold">
                                          <p:stCondLst>
                                            <p:cond delay="499"/>
                                          </p:stCondLst>
                                        </p:cTn>
                                        <p:tgtEl>
                                          <p:spTgt spid="4">
                                            <p:txEl>
                                              <p:pRg st="13" end="13"/>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4">
                                            <p:txEl>
                                              <p:pRg st="21" end="21"/>
                                            </p:txEl>
                                          </p:spTgt>
                                        </p:tgtEl>
                                      </p:cBhvr>
                                    </p:animEffect>
                                    <p:set>
                                      <p:cBhvr>
                                        <p:cTn id="22" dur="1" fill="hold">
                                          <p:stCondLst>
                                            <p:cond delay="499"/>
                                          </p:stCondLst>
                                        </p:cTn>
                                        <p:tgtEl>
                                          <p:spTgt spid="4">
                                            <p:txEl>
                                              <p:pRg st="21" end="21"/>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4">
                                            <p:txEl>
                                              <p:pRg st="22" end="22"/>
                                            </p:txEl>
                                          </p:spTgt>
                                        </p:tgtEl>
                                      </p:cBhvr>
                                    </p:animEffect>
                                    <p:set>
                                      <p:cBhvr>
                                        <p:cTn id="25" dur="1" fill="hold">
                                          <p:stCondLst>
                                            <p:cond delay="499"/>
                                          </p:stCondLst>
                                        </p:cTn>
                                        <p:tgtEl>
                                          <p:spTgt spid="4">
                                            <p:txEl>
                                              <p:pRg st="22" end="22"/>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4">
                                            <p:txEl>
                                              <p:pRg st="23" end="23"/>
                                            </p:txEl>
                                          </p:spTgt>
                                        </p:tgtEl>
                                      </p:cBhvr>
                                    </p:animEffect>
                                    <p:set>
                                      <p:cBhvr>
                                        <p:cTn id="28" dur="1" fill="hold">
                                          <p:stCondLst>
                                            <p:cond delay="499"/>
                                          </p:stCondLst>
                                        </p:cTn>
                                        <p:tgtEl>
                                          <p:spTgt spid="4">
                                            <p:txEl>
                                              <p:pRg st="23" end="23"/>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4">
                                            <p:txEl>
                                              <p:pRg st="29" end="29"/>
                                            </p:txEl>
                                          </p:spTgt>
                                        </p:tgtEl>
                                      </p:cBhvr>
                                    </p:animEffect>
                                    <p:set>
                                      <p:cBhvr>
                                        <p:cTn id="31" dur="1" fill="hold">
                                          <p:stCondLst>
                                            <p:cond delay="499"/>
                                          </p:stCondLst>
                                        </p:cTn>
                                        <p:tgtEl>
                                          <p:spTgt spid="4">
                                            <p:txEl>
                                              <p:pRg st="29" end="29"/>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4">
                                            <p:txEl>
                                              <p:pRg st="30" end="30"/>
                                            </p:txEl>
                                          </p:spTgt>
                                        </p:tgtEl>
                                      </p:cBhvr>
                                    </p:animEffect>
                                    <p:set>
                                      <p:cBhvr>
                                        <p:cTn id="34" dur="1" fill="hold">
                                          <p:stCondLst>
                                            <p:cond delay="499"/>
                                          </p:stCondLst>
                                        </p:cTn>
                                        <p:tgtEl>
                                          <p:spTgt spid="4">
                                            <p:txEl>
                                              <p:pRg st="30" end="30"/>
                                            </p:txEl>
                                          </p:spTgt>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500"/>
                                        <p:tgtEl>
                                          <p:spTgt spid="4">
                                            <p:txEl>
                                              <p:pRg st="31" end="31"/>
                                            </p:txEl>
                                          </p:spTgt>
                                        </p:tgtEl>
                                      </p:cBhvr>
                                    </p:animEffect>
                                    <p:set>
                                      <p:cBhvr>
                                        <p:cTn id="37" dur="1" fill="hold">
                                          <p:stCondLst>
                                            <p:cond delay="499"/>
                                          </p:stCondLst>
                                        </p:cTn>
                                        <p:tgtEl>
                                          <p:spTgt spid="4">
                                            <p:txEl>
                                              <p:pRg st="31" end="31"/>
                                            </p:txEl>
                                          </p:spTgt>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4">
                                            <p:txEl>
                                              <p:pRg st="40" end="40"/>
                                            </p:txEl>
                                          </p:spTgt>
                                        </p:tgtEl>
                                      </p:cBhvr>
                                    </p:animEffect>
                                    <p:set>
                                      <p:cBhvr>
                                        <p:cTn id="40" dur="1" fill="hold">
                                          <p:stCondLst>
                                            <p:cond delay="499"/>
                                          </p:stCondLst>
                                        </p:cTn>
                                        <p:tgtEl>
                                          <p:spTgt spid="4">
                                            <p:txEl>
                                              <p:pRg st="40" end="40"/>
                                            </p:txEl>
                                          </p:spTgt>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500"/>
                                        <p:tgtEl>
                                          <p:spTgt spid="4">
                                            <p:txEl>
                                              <p:pRg st="41" end="41"/>
                                            </p:txEl>
                                          </p:spTgt>
                                        </p:tgtEl>
                                      </p:cBhvr>
                                    </p:animEffect>
                                    <p:set>
                                      <p:cBhvr>
                                        <p:cTn id="43" dur="1" fill="hold">
                                          <p:stCondLst>
                                            <p:cond delay="499"/>
                                          </p:stCondLst>
                                        </p:cTn>
                                        <p:tgtEl>
                                          <p:spTgt spid="4">
                                            <p:txEl>
                                              <p:pRg st="41" end="41"/>
                                            </p:txEl>
                                          </p:spTgt>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31" presetClass="entr" presetSubtype="0" fill="hold" grpId="0" nodeType="clickEffect">
                                  <p:stCondLst>
                                    <p:cond delay="0"/>
                                  </p:stCondLst>
                                  <p:childTnLst>
                                    <p:set>
                                      <p:cBhvr>
                                        <p:cTn id="47" dur="1" fill="hold">
                                          <p:stCondLst>
                                            <p:cond delay="0"/>
                                          </p:stCondLst>
                                        </p:cTn>
                                        <p:tgtEl>
                                          <p:spTgt spid="5"/>
                                        </p:tgtEl>
                                        <p:attrNameLst>
                                          <p:attrName>style.visibility</p:attrName>
                                        </p:attrNameLst>
                                      </p:cBhvr>
                                      <p:to>
                                        <p:strVal val="visible"/>
                                      </p:to>
                                    </p:set>
                                    <p:anim calcmode="lin" valueType="num">
                                      <p:cBhvr>
                                        <p:cTn id="48" dur="1000" fill="hold"/>
                                        <p:tgtEl>
                                          <p:spTgt spid="5"/>
                                        </p:tgtEl>
                                        <p:attrNameLst>
                                          <p:attrName>ppt_w</p:attrName>
                                        </p:attrNameLst>
                                      </p:cBhvr>
                                      <p:tavLst>
                                        <p:tav tm="0">
                                          <p:val>
                                            <p:fltVal val="0"/>
                                          </p:val>
                                        </p:tav>
                                        <p:tav tm="100000">
                                          <p:val>
                                            <p:strVal val="#ppt_w"/>
                                          </p:val>
                                        </p:tav>
                                      </p:tavLst>
                                    </p:anim>
                                    <p:anim calcmode="lin" valueType="num">
                                      <p:cBhvr>
                                        <p:cTn id="49" dur="1000" fill="hold"/>
                                        <p:tgtEl>
                                          <p:spTgt spid="5"/>
                                        </p:tgtEl>
                                        <p:attrNameLst>
                                          <p:attrName>ppt_h</p:attrName>
                                        </p:attrNameLst>
                                      </p:cBhvr>
                                      <p:tavLst>
                                        <p:tav tm="0">
                                          <p:val>
                                            <p:fltVal val="0"/>
                                          </p:val>
                                        </p:tav>
                                        <p:tav tm="100000">
                                          <p:val>
                                            <p:strVal val="#ppt_h"/>
                                          </p:val>
                                        </p:tav>
                                      </p:tavLst>
                                    </p:anim>
                                    <p:anim calcmode="lin" valueType="num">
                                      <p:cBhvr>
                                        <p:cTn id="50" dur="1000" fill="hold"/>
                                        <p:tgtEl>
                                          <p:spTgt spid="5"/>
                                        </p:tgtEl>
                                        <p:attrNameLst>
                                          <p:attrName>style.rotation</p:attrName>
                                        </p:attrNameLst>
                                      </p:cBhvr>
                                      <p:tavLst>
                                        <p:tav tm="0">
                                          <p:val>
                                            <p:fltVal val="90"/>
                                          </p:val>
                                        </p:tav>
                                        <p:tav tm="100000">
                                          <p:val>
                                            <p:fltVal val="0"/>
                                          </p:val>
                                        </p:tav>
                                      </p:tavLst>
                                    </p:anim>
                                    <p:animEffect transition="in" filter="fade">
                                      <p:cBhvr>
                                        <p:cTn id="5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29614"/>
            <a:ext cx="10515600" cy="557513"/>
          </a:xfrm>
          <a:solidFill>
            <a:schemeClr val="accent1"/>
          </a:solidFill>
          <a:ln>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Gemeinsam</a:t>
            </a:r>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Kirche</a:t>
            </a:r>
            <a:r>
              <a:rPr lang="en-US" sz="1800" dirty="0">
                <a:solidFill>
                  <a:schemeClr val="bg1"/>
                </a:solidFill>
                <a:latin typeface="Tahoma"/>
                <a:ea typeface="Tahoma"/>
                <a:cs typeface="Tahoma"/>
              </a:rPr>
              <a:t> sein 			    </a:t>
            </a:r>
            <a:r>
              <a:rPr lang="en-US" sz="1800" dirty="0" err="1">
                <a:solidFill>
                  <a:schemeClr val="bg1"/>
                </a:solidFill>
                <a:latin typeface="Tahoma"/>
                <a:ea typeface="Tahoma"/>
                <a:cs typeface="Tahoma"/>
              </a:rPr>
              <a:t>Ziel</a:t>
            </a:r>
            <a:r>
              <a:rPr lang="en-US" sz="1800" dirty="0">
                <a:solidFill>
                  <a:schemeClr val="bg1"/>
                </a:solidFill>
                <a:latin typeface="Tahoma"/>
                <a:ea typeface="Tahoma"/>
                <a:cs typeface="Tahoma"/>
              </a:rPr>
              <a:t> 2 			                </a:t>
            </a:r>
            <a:r>
              <a:rPr lang="en-US" sz="1800" dirty="0" err="1">
                <a:solidFill>
                  <a:schemeClr val="bg1"/>
                </a:solidFill>
                <a:latin typeface="Tahoma"/>
                <a:ea typeface="Tahoma"/>
                <a:cs typeface="Tahoma"/>
              </a:rPr>
              <a:t>Ziele</a:t>
            </a:r>
            <a:r>
              <a:rPr lang="en-US" sz="1800" dirty="0">
                <a:solidFill>
                  <a:schemeClr val="bg1"/>
                </a:solidFill>
                <a:latin typeface="Tahoma"/>
                <a:ea typeface="Tahoma"/>
                <a:cs typeface="Tahoma"/>
              </a:rPr>
              <a:t> 2020 – 2024     </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8"/>
            <a:ext cx="10515600" cy="4875385"/>
          </a:xfrm>
        </p:spPr>
        <p:txBody>
          <a:bodyPr>
            <a:normAutofit/>
          </a:bodyPr>
          <a:lstStyle/>
          <a:p>
            <a:pPr marL="0" indent="0">
              <a:spcBef>
                <a:spcPts val="0"/>
              </a:spcBef>
              <a:buNone/>
            </a:pPr>
            <a:r>
              <a:rPr lang="en-US" kern="1400" dirty="0" err="1">
                <a:solidFill>
                  <a:srgbClr val="B00C0C"/>
                </a:solidFill>
                <a:latin typeface="Tahoma" panose="020B0604030504040204" pitchFamily="34" charset="0"/>
                <a:ea typeface="Tahoma" panose="020B0604030504040204" pitchFamily="34" charset="0"/>
                <a:cs typeface="Tahoma" panose="020B0604030504040204" pitchFamily="34" charset="0"/>
              </a:rPr>
              <a:t>Ziel</a:t>
            </a:r>
            <a:r>
              <a:rPr lang="en-US" kern="1400" dirty="0">
                <a:solidFill>
                  <a:srgbClr val="B00C0C"/>
                </a:solidFill>
                <a:latin typeface="Tahoma" panose="020B0604030504040204" pitchFamily="34" charset="0"/>
                <a:ea typeface="Tahoma" panose="020B0604030504040204" pitchFamily="34" charset="0"/>
                <a:cs typeface="Tahoma" panose="020B0604030504040204" pitchFamily="34" charset="0"/>
              </a:rPr>
              <a:t> 2 : </a:t>
            </a:r>
            <a:r>
              <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rPr>
              <a:t>Die evangelischen Kirchen fördern die Einheit der Kirche.</a:t>
            </a:r>
          </a:p>
          <a:p>
            <a:pPr marL="0" indent="0">
              <a:buNone/>
            </a:pPr>
            <a:endParaRPr lang="en-US" dirty="0"/>
          </a:p>
          <a:p>
            <a:pPr marL="0" indent="0" algn="ctr">
              <a:buNone/>
            </a:pPr>
            <a:r>
              <a:rPr lang="de-DE" dirty="0">
                <a:latin typeface="Tahoma" panose="020B0604030504040204" pitchFamily="34" charset="0"/>
                <a:ea typeface="Tahoma" panose="020B0604030504040204" pitchFamily="34" charset="0"/>
                <a:cs typeface="Tahoma" panose="020B0604030504040204" pitchFamily="34" charset="0"/>
              </a:rPr>
              <a:t>„Indem die beteiligten Kirchen unter sich Kirchengemeinschaft erklären und verwirklichen, handeln sie aus der Verpflichtung heraus, der ökumenischen Gemeinschaft aller christlichen Kirchen zu dienen.“ </a:t>
            </a:r>
          </a:p>
          <a:p>
            <a:pPr marL="0" indent="0" algn="ctr">
              <a:buNone/>
            </a:pPr>
            <a:endParaRPr lang="de-DE" dirty="0">
              <a:latin typeface="Tahoma" panose="020B0604030504040204" pitchFamily="34" charset="0"/>
              <a:ea typeface="Tahoma" panose="020B0604030504040204" pitchFamily="34" charset="0"/>
              <a:cs typeface="Tahoma" panose="020B0604030504040204" pitchFamily="34" charset="0"/>
            </a:endParaRPr>
          </a:p>
          <a:p>
            <a:pPr marL="0" indent="0" algn="ctr">
              <a:buNone/>
            </a:pPr>
            <a:r>
              <a:rPr lang="de-DE" dirty="0">
                <a:latin typeface="Tahoma" panose="020B0604030504040204" pitchFamily="34" charset="0"/>
                <a:ea typeface="Tahoma" panose="020B0604030504040204" pitchFamily="34" charset="0"/>
                <a:cs typeface="Tahoma" panose="020B0604030504040204" pitchFamily="34" charset="0"/>
              </a:rPr>
              <a:t>(Leuenberger Konkordie 46) </a:t>
            </a:r>
          </a:p>
        </p:txBody>
      </p:sp>
    </p:spTree>
    <p:extLst>
      <p:ext uri="{BB962C8B-B14F-4D97-AF65-F5344CB8AC3E}">
        <p14:creationId xmlns:p14="http://schemas.microsoft.com/office/powerpoint/2010/main" val="3537861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anim calcmode="lin" valueType="num">
                                      <p:cBhvr>
                                        <p:cTn id="2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Gemeinsam</a:t>
            </a:r>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Kirche</a:t>
            </a:r>
            <a:r>
              <a:rPr lang="en-US" sz="1800" dirty="0">
                <a:solidFill>
                  <a:schemeClr val="bg1"/>
                </a:solidFill>
                <a:latin typeface="Tahoma"/>
                <a:ea typeface="Tahoma"/>
                <a:cs typeface="Tahoma"/>
              </a:rPr>
              <a:t> sein 			    </a:t>
            </a:r>
            <a:r>
              <a:rPr lang="en-US" sz="1800" dirty="0" err="1">
                <a:solidFill>
                  <a:schemeClr val="bg1"/>
                </a:solidFill>
                <a:latin typeface="Tahoma"/>
                <a:ea typeface="Tahoma"/>
                <a:cs typeface="Tahoma"/>
              </a:rPr>
              <a:t>Ziel</a:t>
            </a:r>
            <a:r>
              <a:rPr lang="en-US" sz="1800" dirty="0">
                <a:solidFill>
                  <a:schemeClr val="bg1"/>
                </a:solidFill>
                <a:latin typeface="Tahoma"/>
                <a:ea typeface="Tahoma"/>
                <a:cs typeface="Tahoma"/>
              </a:rPr>
              <a:t> 2		         	                </a:t>
            </a:r>
            <a:r>
              <a:rPr lang="en-US" sz="1800" dirty="0" err="1">
                <a:solidFill>
                  <a:schemeClr val="bg1"/>
                </a:solidFill>
                <a:latin typeface="Tahoma"/>
                <a:ea typeface="Tahoma"/>
                <a:cs typeface="Tahoma"/>
              </a:rPr>
              <a:t>Ziele</a:t>
            </a:r>
            <a:r>
              <a:rPr lang="en-US" sz="1800" dirty="0">
                <a:solidFill>
                  <a:schemeClr val="bg1"/>
                </a:solidFill>
                <a:latin typeface="Tahoma"/>
                <a:ea typeface="Tahoma"/>
                <a:cs typeface="Tahoma"/>
              </a:rPr>
              <a:t> 2020 – 2024</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8"/>
            <a:ext cx="10515600" cy="453081"/>
          </a:xfrm>
        </p:spPr>
        <p:txBody>
          <a:bodyPr>
            <a:normAutofit lnSpcReduction="10000"/>
          </a:bodyPr>
          <a:lstStyle/>
          <a:p>
            <a:pPr marL="0" indent="0">
              <a:spcBef>
                <a:spcPts val="0"/>
              </a:spcBef>
              <a:buNone/>
            </a:pPr>
            <a:r>
              <a:rPr lang="en-US" kern="1400" dirty="0" err="1">
                <a:solidFill>
                  <a:srgbClr val="B00C0C"/>
                </a:solidFill>
                <a:latin typeface="Tahoma" panose="020B0604030504040204" pitchFamily="34" charset="0"/>
                <a:ea typeface="Tahoma" panose="020B0604030504040204" pitchFamily="34" charset="0"/>
                <a:cs typeface="Tahoma" panose="020B0604030504040204" pitchFamily="34" charset="0"/>
              </a:rPr>
              <a:t>Ziel</a:t>
            </a:r>
            <a:r>
              <a:rPr lang="en-US" kern="1400" dirty="0">
                <a:solidFill>
                  <a:srgbClr val="B00C0C"/>
                </a:solidFill>
                <a:latin typeface="Tahoma" panose="020B0604030504040204" pitchFamily="34" charset="0"/>
                <a:ea typeface="Tahoma" panose="020B0604030504040204" pitchFamily="34" charset="0"/>
                <a:cs typeface="Tahoma" panose="020B0604030504040204" pitchFamily="34" charset="0"/>
              </a:rPr>
              <a:t> 2	: </a:t>
            </a:r>
            <a:r>
              <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rPr>
              <a:t>Die evangelischen Kirchen fördern die Einheit der Kirche.</a:t>
            </a:r>
          </a:p>
          <a:p>
            <a:pPr marL="0" indent="0">
              <a:spcBef>
                <a:spcPts val="0"/>
              </a:spcBef>
              <a:buNone/>
            </a:pPr>
            <a:endPar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de-DE" dirty="0"/>
          </a:p>
        </p:txBody>
      </p:sp>
      <p:sp>
        <p:nvSpPr>
          <p:cNvPr id="4" name="Textfeld 3"/>
          <p:cNvSpPr txBox="1"/>
          <p:nvPr/>
        </p:nvSpPr>
        <p:spPr>
          <a:xfrm>
            <a:off x="838200" y="1852313"/>
            <a:ext cx="10515599" cy="4524315"/>
          </a:xfrm>
          <a:prstGeom prst="rect">
            <a:avLst/>
          </a:prstGeom>
          <a:noFill/>
        </p:spPr>
        <p:txBody>
          <a:bodyPr wrap="square" numCol="6" spcCol="7200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1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vertieft die Kirchen-gemeinschaft durch theologische Arbeit.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2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strebt Kirchen-gemeinschaft mit weiteren Kirchen an.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3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intensiviert den Austausch mit der Fellowship </a:t>
            </a:r>
            <a:r>
              <a:rPr lang="de-DE" dirty="0" err="1">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of</a:t>
            </a: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 Middle-East </a:t>
            </a:r>
            <a:r>
              <a:rPr lang="de-DE" dirty="0" err="1">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Evangelical</a:t>
            </a: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 </a:t>
            </a:r>
            <a:r>
              <a:rPr lang="de-DE" dirty="0" err="1">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Churches</a:t>
            </a: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4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bringt ihr Einheits-modell in ökumenische Dialoge 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5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führt einen formalen Dialog mit der römisch-katholischen Kirche.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6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setzt den Dialog mit den anglikanischen Kirchen in Europa fort. </a:t>
            </a:r>
          </a:p>
        </p:txBody>
      </p:sp>
    </p:spTree>
    <p:extLst>
      <p:ext uri="{BB962C8B-B14F-4D97-AF65-F5344CB8AC3E}">
        <p14:creationId xmlns:p14="http://schemas.microsoft.com/office/powerpoint/2010/main" val="4292546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xEl>
                                              <p:pRg st="10" end="10"/>
                                            </p:txEl>
                                          </p:spTgt>
                                        </p:tgtEl>
                                        <p:attrNameLst>
                                          <p:attrName>style.visibility</p:attrName>
                                        </p:attrNameLst>
                                      </p:cBhvr>
                                      <p:to>
                                        <p:strVal val="visible"/>
                                      </p:to>
                                    </p:set>
                                    <p:animEffect transition="in" filter="fade">
                                      <p:cBhvr>
                                        <p:cTn id="19" dur="1000"/>
                                        <p:tgtEl>
                                          <p:spTgt spid="4">
                                            <p:txEl>
                                              <p:pRg st="10" end="10"/>
                                            </p:txEl>
                                          </p:spTgt>
                                        </p:tgtEl>
                                      </p:cBhvr>
                                    </p:animEffect>
                                    <p:anim calcmode="lin" valueType="num">
                                      <p:cBhvr>
                                        <p:cTn id="20"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10" end="10"/>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4">
                                            <p:txEl>
                                              <p:pRg st="11" end="11"/>
                                            </p:txEl>
                                          </p:spTgt>
                                        </p:tgtEl>
                                        <p:attrNameLst>
                                          <p:attrName>style.visibility</p:attrName>
                                        </p:attrNameLst>
                                      </p:cBhvr>
                                      <p:to>
                                        <p:strVal val="visible"/>
                                      </p:to>
                                    </p:set>
                                    <p:animEffect transition="in" filter="fade">
                                      <p:cBhvr>
                                        <p:cTn id="24" dur="1000"/>
                                        <p:tgtEl>
                                          <p:spTgt spid="4">
                                            <p:txEl>
                                              <p:pRg st="11" end="11"/>
                                            </p:txEl>
                                          </p:spTgt>
                                        </p:tgtEl>
                                      </p:cBhvr>
                                    </p:animEffect>
                                    <p:anim calcmode="lin" valueType="num">
                                      <p:cBhvr>
                                        <p:cTn id="25"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26" dur="1000" fill="hold"/>
                                        <p:tgtEl>
                                          <p:spTgt spid="4">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4">
                                            <p:txEl>
                                              <p:pRg st="22" end="22"/>
                                            </p:txEl>
                                          </p:spTgt>
                                        </p:tgtEl>
                                        <p:attrNameLst>
                                          <p:attrName>style.visibility</p:attrName>
                                        </p:attrNameLst>
                                      </p:cBhvr>
                                      <p:to>
                                        <p:strVal val="visible"/>
                                      </p:to>
                                    </p:set>
                                    <p:animEffect transition="in" filter="fade">
                                      <p:cBhvr>
                                        <p:cTn id="31" dur="1000"/>
                                        <p:tgtEl>
                                          <p:spTgt spid="4">
                                            <p:txEl>
                                              <p:pRg st="22" end="22"/>
                                            </p:txEl>
                                          </p:spTgt>
                                        </p:tgtEl>
                                      </p:cBhvr>
                                    </p:animEffect>
                                    <p:anim calcmode="lin" valueType="num">
                                      <p:cBhvr>
                                        <p:cTn id="32" dur="1000" fill="hold"/>
                                        <p:tgtEl>
                                          <p:spTgt spid="4">
                                            <p:txEl>
                                              <p:pRg st="22" end="22"/>
                                            </p:txEl>
                                          </p:spTgt>
                                        </p:tgtEl>
                                        <p:attrNameLst>
                                          <p:attrName>ppt_x</p:attrName>
                                        </p:attrNameLst>
                                      </p:cBhvr>
                                      <p:tavLst>
                                        <p:tav tm="0">
                                          <p:val>
                                            <p:strVal val="#ppt_x"/>
                                          </p:val>
                                        </p:tav>
                                        <p:tav tm="100000">
                                          <p:val>
                                            <p:strVal val="#ppt_x"/>
                                          </p:val>
                                        </p:tav>
                                      </p:tavLst>
                                    </p:anim>
                                    <p:anim calcmode="lin" valueType="num">
                                      <p:cBhvr>
                                        <p:cTn id="33" dur="1000" fill="hold"/>
                                        <p:tgtEl>
                                          <p:spTgt spid="4">
                                            <p:txEl>
                                              <p:pRg st="22" end="22"/>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4">
                                            <p:txEl>
                                              <p:pRg st="23" end="23"/>
                                            </p:txEl>
                                          </p:spTgt>
                                        </p:tgtEl>
                                        <p:attrNameLst>
                                          <p:attrName>style.visibility</p:attrName>
                                        </p:attrNameLst>
                                      </p:cBhvr>
                                      <p:to>
                                        <p:strVal val="visible"/>
                                      </p:to>
                                    </p:set>
                                    <p:animEffect transition="in" filter="fade">
                                      <p:cBhvr>
                                        <p:cTn id="36" dur="1000"/>
                                        <p:tgtEl>
                                          <p:spTgt spid="4">
                                            <p:txEl>
                                              <p:pRg st="23" end="23"/>
                                            </p:txEl>
                                          </p:spTgt>
                                        </p:tgtEl>
                                      </p:cBhvr>
                                    </p:animEffect>
                                    <p:anim calcmode="lin" valueType="num">
                                      <p:cBhvr>
                                        <p:cTn id="37" dur="1000" fill="hold"/>
                                        <p:tgtEl>
                                          <p:spTgt spid="4">
                                            <p:txEl>
                                              <p:pRg st="23" end="23"/>
                                            </p:txEl>
                                          </p:spTgt>
                                        </p:tgtEl>
                                        <p:attrNameLst>
                                          <p:attrName>ppt_x</p:attrName>
                                        </p:attrNameLst>
                                      </p:cBhvr>
                                      <p:tavLst>
                                        <p:tav tm="0">
                                          <p:val>
                                            <p:strVal val="#ppt_x"/>
                                          </p:val>
                                        </p:tav>
                                        <p:tav tm="100000">
                                          <p:val>
                                            <p:strVal val="#ppt_x"/>
                                          </p:val>
                                        </p:tav>
                                      </p:tavLst>
                                    </p:anim>
                                    <p:anim calcmode="lin" valueType="num">
                                      <p:cBhvr>
                                        <p:cTn id="38" dur="1000" fill="hold"/>
                                        <p:tgtEl>
                                          <p:spTgt spid="4">
                                            <p:txEl>
                                              <p:pRg st="23" end="23"/>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4">
                                            <p:txEl>
                                              <p:pRg st="32" end="32"/>
                                            </p:txEl>
                                          </p:spTgt>
                                        </p:tgtEl>
                                        <p:attrNameLst>
                                          <p:attrName>style.visibility</p:attrName>
                                        </p:attrNameLst>
                                      </p:cBhvr>
                                      <p:to>
                                        <p:strVal val="visible"/>
                                      </p:to>
                                    </p:set>
                                    <p:animEffect transition="in" filter="fade">
                                      <p:cBhvr>
                                        <p:cTn id="43" dur="1000"/>
                                        <p:tgtEl>
                                          <p:spTgt spid="4">
                                            <p:txEl>
                                              <p:pRg st="32" end="32"/>
                                            </p:txEl>
                                          </p:spTgt>
                                        </p:tgtEl>
                                      </p:cBhvr>
                                    </p:animEffect>
                                    <p:anim calcmode="lin" valueType="num">
                                      <p:cBhvr>
                                        <p:cTn id="44" dur="1000" fill="hold"/>
                                        <p:tgtEl>
                                          <p:spTgt spid="4">
                                            <p:txEl>
                                              <p:pRg st="32" end="32"/>
                                            </p:txEl>
                                          </p:spTgt>
                                        </p:tgtEl>
                                        <p:attrNameLst>
                                          <p:attrName>ppt_x</p:attrName>
                                        </p:attrNameLst>
                                      </p:cBhvr>
                                      <p:tavLst>
                                        <p:tav tm="0">
                                          <p:val>
                                            <p:strVal val="#ppt_x"/>
                                          </p:val>
                                        </p:tav>
                                        <p:tav tm="100000">
                                          <p:val>
                                            <p:strVal val="#ppt_x"/>
                                          </p:val>
                                        </p:tav>
                                      </p:tavLst>
                                    </p:anim>
                                    <p:anim calcmode="lin" valueType="num">
                                      <p:cBhvr>
                                        <p:cTn id="45" dur="1000" fill="hold"/>
                                        <p:tgtEl>
                                          <p:spTgt spid="4">
                                            <p:txEl>
                                              <p:pRg st="32" end="32"/>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4">
                                            <p:txEl>
                                              <p:pRg st="33" end="33"/>
                                            </p:txEl>
                                          </p:spTgt>
                                        </p:tgtEl>
                                        <p:attrNameLst>
                                          <p:attrName>style.visibility</p:attrName>
                                        </p:attrNameLst>
                                      </p:cBhvr>
                                      <p:to>
                                        <p:strVal val="visible"/>
                                      </p:to>
                                    </p:set>
                                    <p:animEffect transition="in" filter="fade">
                                      <p:cBhvr>
                                        <p:cTn id="48" dur="1000"/>
                                        <p:tgtEl>
                                          <p:spTgt spid="4">
                                            <p:txEl>
                                              <p:pRg st="33" end="33"/>
                                            </p:txEl>
                                          </p:spTgt>
                                        </p:tgtEl>
                                      </p:cBhvr>
                                    </p:animEffect>
                                    <p:anim calcmode="lin" valueType="num">
                                      <p:cBhvr>
                                        <p:cTn id="49" dur="1000" fill="hold"/>
                                        <p:tgtEl>
                                          <p:spTgt spid="4">
                                            <p:txEl>
                                              <p:pRg st="33" end="33"/>
                                            </p:txEl>
                                          </p:spTgt>
                                        </p:tgtEl>
                                        <p:attrNameLst>
                                          <p:attrName>ppt_x</p:attrName>
                                        </p:attrNameLst>
                                      </p:cBhvr>
                                      <p:tavLst>
                                        <p:tav tm="0">
                                          <p:val>
                                            <p:strVal val="#ppt_x"/>
                                          </p:val>
                                        </p:tav>
                                        <p:tav tm="100000">
                                          <p:val>
                                            <p:strVal val="#ppt_x"/>
                                          </p:val>
                                        </p:tav>
                                      </p:tavLst>
                                    </p:anim>
                                    <p:anim calcmode="lin" valueType="num">
                                      <p:cBhvr>
                                        <p:cTn id="50" dur="1000" fill="hold"/>
                                        <p:tgtEl>
                                          <p:spTgt spid="4">
                                            <p:txEl>
                                              <p:pRg st="33" end="33"/>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4">
                                            <p:txEl>
                                              <p:pRg st="44" end="44"/>
                                            </p:txEl>
                                          </p:spTgt>
                                        </p:tgtEl>
                                        <p:attrNameLst>
                                          <p:attrName>style.visibility</p:attrName>
                                        </p:attrNameLst>
                                      </p:cBhvr>
                                      <p:to>
                                        <p:strVal val="visible"/>
                                      </p:to>
                                    </p:set>
                                    <p:animEffect transition="in" filter="fade">
                                      <p:cBhvr>
                                        <p:cTn id="55" dur="1000"/>
                                        <p:tgtEl>
                                          <p:spTgt spid="4">
                                            <p:txEl>
                                              <p:pRg st="44" end="44"/>
                                            </p:txEl>
                                          </p:spTgt>
                                        </p:tgtEl>
                                      </p:cBhvr>
                                    </p:animEffect>
                                    <p:anim calcmode="lin" valueType="num">
                                      <p:cBhvr>
                                        <p:cTn id="56" dur="1000" fill="hold"/>
                                        <p:tgtEl>
                                          <p:spTgt spid="4">
                                            <p:txEl>
                                              <p:pRg st="44" end="44"/>
                                            </p:txEl>
                                          </p:spTgt>
                                        </p:tgtEl>
                                        <p:attrNameLst>
                                          <p:attrName>ppt_x</p:attrName>
                                        </p:attrNameLst>
                                      </p:cBhvr>
                                      <p:tavLst>
                                        <p:tav tm="0">
                                          <p:val>
                                            <p:strVal val="#ppt_x"/>
                                          </p:val>
                                        </p:tav>
                                        <p:tav tm="100000">
                                          <p:val>
                                            <p:strVal val="#ppt_x"/>
                                          </p:val>
                                        </p:tav>
                                      </p:tavLst>
                                    </p:anim>
                                    <p:anim calcmode="lin" valueType="num">
                                      <p:cBhvr>
                                        <p:cTn id="57" dur="1000" fill="hold"/>
                                        <p:tgtEl>
                                          <p:spTgt spid="4">
                                            <p:txEl>
                                              <p:pRg st="44" end="44"/>
                                            </p:txEl>
                                          </p:spTgt>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4">
                                            <p:txEl>
                                              <p:pRg st="45" end="45"/>
                                            </p:txEl>
                                          </p:spTgt>
                                        </p:tgtEl>
                                        <p:attrNameLst>
                                          <p:attrName>style.visibility</p:attrName>
                                        </p:attrNameLst>
                                      </p:cBhvr>
                                      <p:to>
                                        <p:strVal val="visible"/>
                                      </p:to>
                                    </p:set>
                                    <p:animEffect transition="in" filter="fade">
                                      <p:cBhvr>
                                        <p:cTn id="60" dur="1000"/>
                                        <p:tgtEl>
                                          <p:spTgt spid="4">
                                            <p:txEl>
                                              <p:pRg st="45" end="45"/>
                                            </p:txEl>
                                          </p:spTgt>
                                        </p:tgtEl>
                                      </p:cBhvr>
                                    </p:animEffect>
                                    <p:anim calcmode="lin" valueType="num">
                                      <p:cBhvr>
                                        <p:cTn id="61" dur="1000" fill="hold"/>
                                        <p:tgtEl>
                                          <p:spTgt spid="4">
                                            <p:txEl>
                                              <p:pRg st="45" end="45"/>
                                            </p:txEl>
                                          </p:spTgt>
                                        </p:tgtEl>
                                        <p:attrNameLst>
                                          <p:attrName>ppt_x</p:attrName>
                                        </p:attrNameLst>
                                      </p:cBhvr>
                                      <p:tavLst>
                                        <p:tav tm="0">
                                          <p:val>
                                            <p:strVal val="#ppt_x"/>
                                          </p:val>
                                        </p:tav>
                                        <p:tav tm="100000">
                                          <p:val>
                                            <p:strVal val="#ppt_x"/>
                                          </p:val>
                                        </p:tav>
                                      </p:tavLst>
                                    </p:anim>
                                    <p:anim calcmode="lin" valueType="num">
                                      <p:cBhvr>
                                        <p:cTn id="62" dur="1000" fill="hold"/>
                                        <p:tgtEl>
                                          <p:spTgt spid="4">
                                            <p:txEl>
                                              <p:pRg st="45" end="45"/>
                                            </p:tx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nodeType="clickEffect">
                                  <p:stCondLst>
                                    <p:cond delay="0"/>
                                  </p:stCondLst>
                                  <p:childTnLst>
                                    <p:set>
                                      <p:cBhvr>
                                        <p:cTn id="66" dur="1" fill="hold">
                                          <p:stCondLst>
                                            <p:cond delay="0"/>
                                          </p:stCondLst>
                                        </p:cTn>
                                        <p:tgtEl>
                                          <p:spTgt spid="4">
                                            <p:txEl>
                                              <p:pRg st="55" end="55"/>
                                            </p:txEl>
                                          </p:spTgt>
                                        </p:tgtEl>
                                        <p:attrNameLst>
                                          <p:attrName>style.visibility</p:attrName>
                                        </p:attrNameLst>
                                      </p:cBhvr>
                                      <p:to>
                                        <p:strVal val="visible"/>
                                      </p:to>
                                    </p:set>
                                    <p:animEffect transition="in" filter="fade">
                                      <p:cBhvr>
                                        <p:cTn id="67" dur="1000"/>
                                        <p:tgtEl>
                                          <p:spTgt spid="4">
                                            <p:txEl>
                                              <p:pRg st="55" end="55"/>
                                            </p:txEl>
                                          </p:spTgt>
                                        </p:tgtEl>
                                      </p:cBhvr>
                                    </p:animEffect>
                                    <p:anim calcmode="lin" valueType="num">
                                      <p:cBhvr>
                                        <p:cTn id="68" dur="1000" fill="hold"/>
                                        <p:tgtEl>
                                          <p:spTgt spid="4">
                                            <p:txEl>
                                              <p:pRg st="55" end="55"/>
                                            </p:txEl>
                                          </p:spTgt>
                                        </p:tgtEl>
                                        <p:attrNameLst>
                                          <p:attrName>ppt_x</p:attrName>
                                        </p:attrNameLst>
                                      </p:cBhvr>
                                      <p:tavLst>
                                        <p:tav tm="0">
                                          <p:val>
                                            <p:strVal val="#ppt_x"/>
                                          </p:val>
                                        </p:tav>
                                        <p:tav tm="100000">
                                          <p:val>
                                            <p:strVal val="#ppt_x"/>
                                          </p:val>
                                        </p:tav>
                                      </p:tavLst>
                                    </p:anim>
                                    <p:anim calcmode="lin" valueType="num">
                                      <p:cBhvr>
                                        <p:cTn id="69" dur="1000" fill="hold"/>
                                        <p:tgtEl>
                                          <p:spTgt spid="4">
                                            <p:txEl>
                                              <p:pRg st="55" end="55"/>
                                            </p:txEl>
                                          </p:spTgt>
                                        </p:tgtEl>
                                        <p:attrNameLst>
                                          <p:attrName>ppt_y</p:attrName>
                                        </p:attrNameLst>
                                      </p:cBhvr>
                                      <p:tavLst>
                                        <p:tav tm="0">
                                          <p:val>
                                            <p:strVal val="#ppt_y+.1"/>
                                          </p:val>
                                        </p:tav>
                                        <p:tav tm="100000">
                                          <p:val>
                                            <p:strVal val="#ppt_y"/>
                                          </p:val>
                                        </p:tav>
                                      </p:tavLst>
                                    </p:anim>
                                  </p:childTnLst>
                                </p:cTn>
                              </p:par>
                              <p:par>
                                <p:cTn id="70" presetID="42" presetClass="entr" presetSubtype="0" fill="hold" nodeType="withEffect">
                                  <p:stCondLst>
                                    <p:cond delay="0"/>
                                  </p:stCondLst>
                                  <p:childTnLst>
                                    <p:set>
                                      <p:cBhvr>
                                        <p:cTn id="71" dur="1" fill="hold">
                                          <p:stCondLst>
                                            <p:cond delay="0"/>
                                          </p:stCondLst>
                                        </p:cTn>
                                        <p:tgtEl>
                                          <p:spTgt spid="4">
                                            <p:txEl>
                                              <p:pRg st="56" end="56"/>
                                            </p:txEl>
                                          </p:spTgt>
                                        </p:tgtEl>
                                        <p:attrNameLst>
                                          <p:attrName>style.visibility</p:attrName>
                                        </p:attrNameLst>
                                      </p:cBhvr>
                                      <p:to>
                                        <p:strVal val="visible"/>
                                      </p:to>
                                    </p:set>
                                    <p:animEffect transition="in" filter="fade">
                                      <p:cBhvr>
                                        <p:cTn id="72" dur="1000"/>
                                        <p:tgtEl>
                                          <p:spTgt spid="4">
                                            <p:txEl>
                                              <p:pRg st="56" end="56"/>
                                            </p:txEl>
                                          </p:spTgt>
                                        </p:tgtEl>
                                      </p:cBhvr>
                                    </p:animEffect>
                                    <p:anim calcmode="lin" valueType="num">
                                      <p:cBhvr>
                                        <p:cTn id="73" dur="1000" fill="hold"/>
                                        <p:tgtEl>
                                          <p:spTgt spid="4">
                                            <p:txEl>
                                              <p:pRg st="56" end="56"/>
                                            </p:txEl>
                                          </p:spTgt>
                                        </p:tgtEl>
                                        <p:attrNameLst>
                                          <p:attrName>ppt_x</p:attrName>
                                        </p:attrNameLst>
                                      </p:cBhvr>
                                      <p:tavLst>
                                        <p:tav tm="0">
                                          <p:val>
                                            <p:strVal val="#ppt_x"/>
                                          </p:val>
                                        </p:tav>
                                        <p:tav tm="100000">
                                          <p:val>
                                            <p:strVal val="#ppt_x"/>
                                          </p:val>
                                        </p:tav>
                                      </p:tavLst>
                                    </p:anim>
                                    <p:anim calcmode="lin" valueType="num">
                                      <p:cBhvr>
                                        <p:cTn id="74" dur="1000" fill="hold"/>
                                        <p:tgtEl>
                                          <p:spTgt spid="4">
                                            <p:txEl>
                                              <p:pRg st="56" end="5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Gemeinsam</a:t>
            </a:r>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Kirche</a:t>
            </a:r>
            <a:r>
              <a:rPr lang="en-US" sz="1800" dirty="0">
                <a:solidFill>
                  <a:schemeClr val="bg1"/>
                </a:solidFill>
                <a:latin typeface="Tahoma"/>
                <a:ea typeface="Tahoma"/>
                <a:cs typeface="Tahoma"/>
              </a:rPr>
              <a:t> sein 			    </a:t>
            </a:r>
            <a:r>
              <a:rPr lang="en-US" sz="1800" dirty="0" err="1">
                <a:solidFill>
                  <a:schemeClr val="bg1"/>
                </a:solidFill>
                <a:latin typeface="Tahoma"/>
                <a:ea typeface="Tahoma"/>
                <a:cs typeface="Tahoma"/>
              </a:rPr>
              <a:t>Ziel</a:t>
            </a:r>
            <a:r>
              <a:rPr lang="en-US" sz="1800" dirty="0">
                <a:solidFill>
                  <a:schemeClr val="bg1"/>
                </a:solidFill>
                <a:latin typeface="Tahoma"/>
                <a:ea typeface="Tahoma"/>
                <a:cs typeface="Tahoma"/>
              </a:rPr>
              <a:t> 2		         	                </a:t>
            </a:r>
            <a:r>
              <a:rPr lang="en-US" sz="1800" dirty="0" err="1">
                <a:solidFill>
                  <a:schemeClr val="bg1"/>
                </a:solidFill>
                <a:latin typeface="Tahoma"/>
                <a:ea typeface="Tahoma"/>
                <a:cs typeface="Tahoma"/>
              </a:rPr>
              <a:t>Ziele</a:t>
            </a:r>
            <a:r>
              <a:rPr lang="en-US" sz="1800" dirty="0">
                <a:solidFill>
                  <a:schemeClr val="bg1"/>
                </a:solidFill>
                <a:latin typeface="Tahoma"/>
                <a:ea typeface="Tahoma"/>
                <a:cs typeface="Tahoma"/>
              </a:rPr>
              <a:t> 2020 – 2024</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8"/>
            <a:ext cx="10515600" cy="453081"/>
          </a:xfrm>
        </p:spPr>
        <p:txBody>
          <a:bodyPr>
            <a:normAutofit lnSpcReduction="10000"/>
          </a:bodyPr>
          <a:lstStyle/>
          <a:p>
            <a:pPr marL="0" indent="0">
              <a:spcBef>
                <a:spcPts val="0"/>
              </a:spcBef>
              <a:buNone/>
            </a:pPr>
            <a:r>
              <a:rPr lang="en-US" kern="1400" dirty="0" err="1">
                <a:solidFill>
                  <a:srgbClr val="B00C0C"/>
                </a:solidFill>
                <a:latin typeface="Tahoma" panose="020B0604030504040204" pitchFamily="34" charset="0"/>
                <a:ea typeface="Tahoma" panose="020B0604030504040204" pitchFamily="34" charset="0"/>
                <a:cs typeface="Tahoma" panose="020B0604030504040204" pitchFamily="34" charset="0"/>
              </a:rPr>
              <a:t>Ziel</a:t>
            </a:r>
            <a:r>
              <a:rPr lang="en-US" kern="1400" dirty="0">
                <a:solidFill>
                  <a:srgbClr val="B00C0C"/>
                </a:solidFill>
                <a:latin typeface="Tahoma" panose="020B0604030504040204" pitchFamily="34" charset="0"/>
                <a:ea typeface="Tahoma" panose="020B0604030504040204" pitchFamily="34" charset="0"/>
                <a:cs typeface="Tahoma" panose="020B0604030504040204" pitchFamily="34" charset="0"/>
              </a:rPr>
              <a:t> 2	: </a:t>
            </a:r>
            <a:r>
              <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rPr>
              <a:t>Die evangelischen Kirchen fördern die Einheit der Kirche.</a:t>
            </a:r>
          </a:p>
          <a:p>
            <a:pPr marL="0" indent="0">
              <a:spcBef>
                <a:spcPts val="0"/>
              </a:spcBef>
              <a:buNone/>
            </a:pPr>
            <a:endPar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de-DE" dirty="0"/>
          </a:p>
        </p:txBody>
      </p:sp>
      <p:sp>
        <p:nvSpPr>
          <p:cNvPr id="4" name="Textfeld 3"/>
          <p:cNvSpPr txBox="1"/>
          <p:nvPr/>
        </p:nvSpPr>
        <p:spPr>
          <a:xfrm>
            <a:off x="838200" y="1852313"/>
            <a:ext cx="10515599" cy="4524315"/>
          </a:xfrm>
          <a:prstGeom prst="rect">
            <a:avLst/>
          </a:prstGeom>
          <a:noFill/>
        </p:spPr>
        <p:txBody>
          <a:bodyPr wrap="square" numCol="6" spcCol="7200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1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vertieft die Kirchen-gemeinschaft durch theologische Arbeit.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2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strebt Kirchen-gemeinschaft mit weiteren Kirchen an.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3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intensiviert den Austausch mit der Fellowship </a:t>
            </a:r>
            <a:r>
              <a:rPr lang="de-DE" dirty="0" err="1">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of</a:t>
            </a: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 Middle-East </a:t>
            </a:r>
            <a:r>
              <a:rPr lang="de-DE" dirty="0" err="1">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Evangelical</a:t>
            </a: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 </a:t>
            </a:r>
            <a:r>
              <a:rPr lang="de-DE" dirty="0" err="1">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Churches</a:t>
            </a: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4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bringt ihr Einheits-modell in ökumenische Dialoge 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5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führt einen formalen Dialog mit der römisch-katholischen Kirche.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6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setzt den Dialog mit den anglikanischen Kirchen in Europa fort. </a:t>
            </a:r>
          </a:p>
        </p:txBody>
      </p:sp>
      <p:sp>
        <p:nvSpPr>
          <p:cNvPr id="5" name="Textfeld 4">
            <a:extLst>
              <a:ext uri="{FF2B5EF4-FFF2-40B4-BE49-F238E27FC236}">
                <a16:creationId xmlns:a16="http://schemas.microsoft.com/office/drawing/2014/main" id="{46BF3B71-5553-4010-BB0D-6925A9C95E6C}"/>
              </a:ext>
            </a:extLst>
          </p:cNvPr>
          <p:cNvSpPr txBox="1"/>
          <p:nvPr/>
        </p:nvSpPr>
        <p:spPr>
          <a:xfrm>
            <a:off x="575619" y="4828413"/>
            <a:ext cx="11040762" cy="1200329"/>
          </a:xfrm>
          <a:prstGeom prst="rect">
            <a:avLst/>
          </a:prstGeom>
          <a:noFill/>
        </p:spPr>
        <p:txBody>
          <a:bodyPr wrap="square" rtlCol="0">
            <a:spAutoFit/>
          </a:bodyPr>
          <a:lstStyle/>
          <a:p>
            <a:r>
              <a:rPr lang="de-DE" dirty="0">
                <a:latin typeface="Tahoma" panose="020B0604030504040204" pitchFamily="34" charset="0"/>
                <a:ea typeface="Tahoma" panose="020B0604030504040204" pitchFamily="34" charset="0"/>
                <a:cs typeface="Tahoma" panose="020B0604030504040204" pitchFamily="34" charset="0"/>
              </a:rPr>
              <a:t>Die GEKE führt Lehrgespräche, Studienprozesse und theologische Konsultationen durch, z.B. zum Thema Christliche Rede von Gott. Die Themen der Lehrgespräche und Studienprozesse werden von der Vollversammlung beschlossen. Diese macht sich die Ergebnisse der Lehrgespräche zu eigen und empfiehlt sie den Mitgliedskirchen zur Rezeption. </a:t>
            </a:r>
          </a:p>
        </p:txBody>
      </p:sp>
    </p:spTree>
    <p:extLst>
      <p:ext uri="{BB962C8B-B14F-4D97-AF65-F5344CB8AC3E}">
        <p14:creationId xmlns:p14="http://schemas.microsoft.com/office/powerpoint/2010/main" val="1778869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
                                            <p:txEl>
                                              <p:pRg st="10" end="10"/>
                                            </p:txEl>
                                          </p:spTgt>
                                        </p:tgtEl>
                                      </p:cBhvr>
                                    </p:animEffect>
                                    <p:set>
                                      <p:cBhvr>
                                        <p:cTn id="7" dur="1" fill="hold">
                                          <p:stCondLst>
                                            <p:cond delay="499"/>
                                          </p:stCondLst>
                                        </p:cTn>
                                        <p:tgtEl>
                                          <p:spTgt spid="4">
                                            <p:txEl>
                                              <p:pRg st="10" end="10"/>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4">
                                            <p:txEl>
                                              <p:pRg st="11" end="11"/>
                                            </p:txEl>
                                          </p:spTgt>
                                        </p:tgtEl>
                                      </p:cBhvr>
                                    </p:animEffect>
                                    <p:set>
                                      <p:cBhvr>
                                        <p:cTn id="10" dur="1" fill="hold">
                                          <p:stCondLst>
                                            <p:cond delay="499"/>
                                          </p:stCondLst>
                                        </p:cTn>
                                        <p:tgtEl>
                                          <p:spTgt spid="4">
                                            <p:txEl>
                                              <p:pRg st="11" end="11"/>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4">
                                            <p:txEl>
                                              <p:pRg st="14" end="14"/>
                                            </p:txEl>
                                          </p:spTgt>
                                        </p:tgtEl>
                                      </p:cBhvr>
                                    </p:animEffect>
                                    <p:set>
                                      <p:cBhvr>
                                        <p:cTn id="13" dur="1" fill="hold">
                                          <p:stCondLst>
                                            <p:cond delay="499"/>
                                          </p:stCondLst>
                                        </p:cTn>
                                        <p:tgtEl>
                                          <p:spTgt spid="4">
                                            <p:txEl>
                                              <p:pRg st="14" end="14"/>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4">
                                            <p:txEl>
                                              <p:pRg st="22" end="22"/>
                                            </p:txEl>
                                          </p:spTgt>
                                        </p:tgtEl>
                                      </p:cBhvr>
                                    </p:animEffect>
                                    <p:set>
                                      <p:cBhvr>
                                        <p:cTn id="16" dur="1" fill="hold">
                                          <p:stCondLst>
                                            <p:cond delay="499"/>
                                          </p:stCondLst>
                                        </p:cTn>
                                        <p:tgtEl>
                                          <p:spTgt spid="4">
                                            <p:txEl>
                                              <p:pRg st="22" end="22"/>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4">
                                            <p:txEl>
                                              <p:pRg st="23" end="23"/>
                                            </p:txEl>
                                          </p:spTgt>
                                        </p:tgtEl>
                                      </p:cBhvr>
                                    </p:animEffect>
                                    <p:set>
                                      <p:cBhvr>
                                        <p:cTn id="19" dur="1" fill="hold">
                                          <p:stCondLst>
                                            <p:cond delay="499"/>
                                          </p:stCondLst>
                                        </p:cTn>
                                        <p:tgtEl>
                                          <p:spTgt spid="4">
                                            <p:txEl>
                                              <p:pRg st="23" end="23"/>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4">
                                            <p:txEl>
                                              <p:pRg st="24" end="24"/>
                                            </p:txEl>
                                          </p:spTgt>
                                        </p:tgtEl>
                                      </p:cBhvr>
                                    </p:animEffect>
                                    <p:set>
                                      <p:cBhvr>
                                        <p:cTn id="22" dur="1" fill="hold">
                                          <p:stCondLst>
                                            <p:cond delay="499"/>
                                          </p:stCondLst>
                                        </p:cTn>
                                        <p:tgtEl>
                                          <p:spTgt spid="4">
                                            <p:txEl>
                                              <p:pRg st="24" end="24"/>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4">
                                            <p:txEl>
                                              <p:pRg st="32" end="32"/>
                                            </p:txEl>
                                          </p:spTgt>
                                        </p:tgtEl>
                                      </p:cBhvr>
                                    </p:animEffect>
                                    <p:set>
                                      <p:cBhvr>
                                        <p:cTn id="25" dur="1" fill="hold">
                                          <p:stCondLst>
                                            <p:cond delay="499"/>
                                          </p:stCondLst>
                                        </p:cTn>
                                        <p:tgtEl>
                                          <p:spTgt spid="4">
                                            <p:txEl>
                                              <p:pRg st="32" end="32"/>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4">
                                            <p:txEl>
                                              <p:pRg st="33" end="33"/>
                                            </p:txEl>
                                          </p:spTgt>
                                        </p:tgtEl>
                                      </p:cBhvr>
                                    </p:animEffect>
                                    <p:set>
                                      <p:cBhvr>
                                        <p:cTn id="28" dur="1" fill="hold">
                                          <p:stCondLst>
                                            <p:cond delay="499"/>
                                          </p:stCondLst>
                                        </p:cTn>
                                        <p:tgtEl>
                                          <p:spTgt spid="4">
                                            <p:txEl>
                                              <p:pRg st="33" end="33"/>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4">
                                            <p:txEl>
                                              <p:pRg st="34" end="34"/>
                                            </p:txEl>
                                          </p:spTgt>
                                        </p:tgtEl>
                                      </p:cBhvr>
                                    </p:animEffect>
                                    <p:set>
                                      <p:cBhvr>
                                        <p:cTn id="31" dur="1" fill="hold">
                                          <p:stCondLst>
                                            <p:cond delay="499"/>
                                          </p:stCondLst>
                                        </p:cTn>
                                        <p:tgtEl>
                                          <p:spTgt spid="4">
                                            <p:txEl>
                                              <p:pRg st="34" end="34"/>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4">
                                            <p:txEl>
                                              <p:pRg st="35" end="35"/>
                                            </p:txEl>
                                          </p:spTgt>
                                        </p:tgtEl>
                                      </p:cBhvr>
                                    </p:animEffect>
                                    <p:set>
                                      <p:cBhvr>
                                        <p:cTn id="34" dur="1" fill="hold">
                                          <p:stCondLst>
                                            <p:cond delay="499"/>
                                          </p:stCondLst>
                                        </p:cTn>
                                        <p:tgtEl>
                                          <p:spTgt spid="4">
                                            <p:txEl>
                                              <p:pRg st="35" end="35"/>
                                            </p:txEl>
                                          </p:spTgt>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500"/>
                                        <p:tgtEl>
                                          <p:spTgt spid="4">
                                            <p:txEl>
                                              <p:pRg st="44" end="44"/>
                                            </p:txEl>
                                          </p:spTgt>
                                        </p:tgtEl>
                                      </p:cBhvr>
                                    </p:animEffect>
                                    <p:set>
                                      <p:cBhvr>
                                        <p:cTn id="37" dur="1" fill="hold">
                                          <p:stCondLst>
                                            <p:cond delay="499"/>
                                          </p:stCondLst>
                                        </p:cTn>
                                        <p:tgtEl>
                                          <p:spTgt spid="4">
                                            <p:txEl>
                                              <p:pRg st="44" end="44"/>
                                            </p:txEl>
                                          </p:spTgt>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4">
                                            <p:txEl>
                                              <p:pRg st="45" end="45"/>
                                            </p:txEl>
                                          </p:spTgt>
                                        </p:tgtEl>
                                      </p:cBhvr>
                                    </p:animEffect>
                                    <p:set>
                                      <p:cBhvr>
                                        <p:cTn id="40" dur="1" fill="hold">
                                          <p:stCondLst>
                                            <p:cond delay="499"/>
                                          </p:stCondLst>
                                        </p:cTn>
                                        <p:tgtEl>
                                          <p:spTgt spid="4">
                                            <p:txEl>
                                              <p:pRg st="45" end="45"/>
                                            </p:txEl>
                                          </p:spTgt>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500"/>
                                        <p:tgtEl>
                                          <p:spTgt spid="4">
                                            <p:txEl>
                                              <p:pRg st="55" end="55"/>
                                            </p:txEl>
                                          </p:spTgt>
                                        </p:tgtEl>
                                      </p:cBhvr>
                                    </p:animEffect>
                                    <p:set>
                                      <p:cBhvr>
                                        <p:cTn id="43" dur="1" fill="hold">
                                          <p:stCondLst>
                                            <p:cond delay="499"/>
                                          </p:stCondLst>
                                        </p:cTn>
                                        <p:tgtEl>
                                          <p:spTgt spid="4">
                                            <p:txEl>
                                              <p:pRg st="55" end="55"/>
                                            </p:txEl>
                                          </p:spTgt>
                                        </p:tgtEl>
                                        <p:attrNameLst>
                                          <p:attrName>style.visibility</p:attrName>
                                        </p:attrNameLst>
                                      </p:cBhvr>
                                      <p:to>
                                        <p:strVal val="hidden"/>
                                      </p:to>
                                    </p:set>
                                  </p:childTnLst>
                                </p:cTn>
                              </p:par>
                              <p:par>
                                <p:cTn id="44" presetID="10" presetClass="exit" presetSubtype="0" fill="hold" nodeType="withEffect">
                                  <p:stCondLst>
                                    <p:cond delay="0"/>
                                  </p:stCondLst>
                                  <p:childTnLst>
                                    <p:animEffect transition="out" filter="fade">
                                      <p:cBhvr>
                                        <p:cTn id="45" dur="500"/>
                                        <p:tgtEl>
                                          <p:spTgt spid="4">
                                            <p:txEl>
                                              <p:pRg st="56" end="56"/>
                                            </p:txEl>
                                          </p:spTgt>
                                        </p:tgtEl>
                                      </p:cBhvr>
                                    </p:animEffect>
                                    <p:set>
                                      <p:cBhvr>
                                        <p:cTn id="46" dur="1" fill="hold">
                                          <p:stCondLst>
                                            <p:cond delay="499"/>
                                          </p:stCondLst>
                                        </p:cTn>
                                        <p:tgtEl>
                                          <p:spTgt spid="4">
                                            <p:txEl>
                                              <p:pRg st="56" end="56"/>
                                            </p:txEl>
                                          </p:spTgt>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31" presetClass="entr" presetSubtype="0" fill="hold" grpId="0" nodeType="clickEffect">
                                  <p:stCondLst>
                                    <p:cond delay="0"/>
                                  </p:stCondLst>
                                  <p:childTnLst>
                                    <p:set>
                                      <p:cBhvr>
                                        <p:cTn id="50" dur="1" fill="hold">
                                          <p:stCondLst>
                                            <p:cond delay="0"/>
                                          </p:stCondLst>
                                        </p:cTn>
                                        <p:tgtEl>
                                          <p:spTgt spid="5"/>
                                        </p:tgtEl>
                                        <p:attrNameLst>
                                          <p:attrName>style.visibility</p:attrName>
                                        </p:attrNameLst>
                                      </p:cBhvr>
                                      <p:to>
                                        <p:strVal val="visible"/>
                                      </p:to>
                                    </p:set>
                                    <p:anim calcmode="lin" valueType="num">
                                      <p:cBhvr>
                                        <p:cTn id="51" dur="1000" fill="hold"/>
                                        <p:tgtEl>
                                          <p:spTgt spid="5"/>
                                        </p:tgtEl>
                                        <p:attrNameLst>
                                          <p:attrName>ppt_w</p:attrName>
                                        </p:attrNameLst>
                                      </p:cBhvr>
                                      <p:tavLst>
                                        <p:tav tm="0">
                                          <p:val>
                                            <p:fltVal val="0"/>
                                          </p:val>
                                        </p:tav>
                                        <p:tav tm="100000">
                                          <p:val>
                                            <p:strVal val="#ppt_w"/>
                                          </p:val>
                                        </p:tav>
                                      </p:tavLst>
                                    </p:anim>
                                    <p:anim calcmode="lin" valueType="num">
                                      <p:cBhvr>
                                        <p:cTn id="52" dur="1000" fill="hold"/>
                                        <p:tgtEl>
                                          <p:spTgt spid="5"/>
                                        </p:tgtEl>
                                        <p:attrNameLst>
                                          <p:attrName>ppt_h</p:attrName>
                                        </p:attrNameLst>
                                      </p:cBhvr>
                                      <p:tavLst>
                                        <p:tav tm="0">
                                          <p:val>
                                            <p:fltVal val="0"/>
                                          </p:val>
                                        </p:tav>
                                        <p:tav tm="100000">
                                          <p:val>
                                            <p:strVal val="#ppt_h"/>
                                          </p:val>
                                        </p:tav>
                                      </p:tavLst>
                                    </p:anim>
                                    <p:anim calcmode="lin" valueType="num">
                                      <p:cBhvr>
                                        <p:cTn id="53" dur="1000" fill="hold"/>
                                        <p:tgtEl>
                                          <p:spTgt spid="5"/>
                                        </p:tgtEl>
                                        <p:attrNameLst>
                                          <p:attrName>style.rotation</p:attrName>
                                        </p:attrNameLst>
                                      </p:cBhvr>
                                      <p:tavLst>
                                        <p:tav tm="0">
                                          <p:val>
                                            <p:fltVal val="90"/>
                                          </p:val>
                                        </p:tav>
                                        <p:tav tm="100000">
                                          <p:val>
                                            <p:fltVal val="0"/>
                                          </p:val>
                                        </p:tav>
                                      </p:tavLst>
                                    </p:anim>
                                    <p:animEffect transition="in" filter="fade">
                                      <p:cBhvr>
                                        <p:cTn id="54"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Gemeinsam</a:t>
            </a:r>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Kirche</a:t>
            </a:r>
            <a:r>
              <a:rPr lang="en-US" sz="1800" dirty="0">
                <a:solidFill>
                  <a:schemeClr val="bg1"/>
                </a:solidFill>
                <a:latin typeface="Tahoma"/>
                <a:ea typeface="Tahoma"/>
                <a:cs typeface="Tahoma"/>
              </a:rPr>
              <a:t> sein 			    </a:t>
            </a:r>
            <a:r>
              <a:rPr lang="en-US" sz="1800" dirty="0" err="1">
                <a:solidFill>
                  <a:schemeClr val="bg1"/>
                </a:solidFill>
                <a:latin typeface="Tahoma"/>
                <a:ea typeface="Tahoma"/>
                <a:cs typeface="Tahoma"/>
              </a:rPr>
              <a:t>Ziel</a:t>
            </a:r>
            <a:r>
              <a:rPr lang="en-US" sz="1800" dirty="0">
                <a:solidFill>
                  <a:schemeClr val="bg1"/>
                </a:solidFill>
                <a:latin typeface="Tahoma"/>
                <a:ea typeface="Tahoma"/>
                <a:cs typeface="Tahoma"/>
              </a:rPr>
              <a:t> 2		         	                </a:t>
            </a:r>
            <a:r>
              <a:rPr lang="en-US" sz="1800" dirty="0" err="1">
                <a:solidFill>
                  <a:schemeClr val="bg1"/>
                </a:solidFill>
                <a:latin typeface="Tahoma"/>
                <a:ea typeface="Tahoma"/>
                <a:cs typeface="Tahoma"/>
              </a:rPr>
              <a:t>Ziele</a:t>
            </a:r>
            <a:r>
              <a:rPr lang="en-US" sz="1800" dirty="0">
                <a:solidFill>
                  <a:schemeClr val="bg1"/>
                </a:solidFill>
                <a:latin typeface="Tahoma"/>
                <a:ea typeface="Tahoma"/>
                <a:cs typeface="Tahoma"/>
              </a:rPr>
              <a:t> 2020 – 2024</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8"/>
            <a:ext cx="10515600" cy="453081"/>
          </a:xfrm>
        </p:spPr>
        <p:txBody>
          <a:bodyPr>
            <a:normAutofit lnSpcReduction="10000"/>
          </a:bodyPr>
          <a:lstStyle/>
          <a:p>
            <a:pPr marL="0" indent="0">
              <a:spcBef>
                <a:spcPts val="0"/>
              </a:spcBef>
              <a:buNone/>
            </a:pPr>
            <a:r>
              <a:rPr lang="en-US" kern="1400" dirty="0" err="1">
                <a:solidFill>
                  <a:srgbClr val="B00C0C"/>
                </a:solidFill>
                <a:latin typeface="Tahoma" panose="020B0604030504040204" pitchFamily="34" charset="0"/>
                <a:ea typeface="Tahoma" panose="020B0604030504040204" pitchFamily="34" charset="0"/>
                <a:cs typeface="Tahoma" panose="020B0604030504040204" pitchFamily="34" charset="0"/>
              </a:rPr>
              <a:t>Ziel</a:t>
            </a:r>
            <a:r>
              <a:rPr lang="en-US" kern="1400" dirty="0">
                <a:solidFill>
                  <a:srgbClr val="B00C0C"/>
                </a:solidFill>
                <a:latin typeface="Tahoma" panose="020B0604030504040204" pitchFamily="34" charset="0"/>
                <a:ea typeface="Tahoma" panose="020B0604030504040204" pitchFamily="34" charset="0"/>
                <a:cs typeface="Tahoma" panose="020B0604030504040204" pitchFamily="34" charset="0"/>
              </a:rPr>
              <a:t> 2	: </a:t>
            </a:r>
            <a:r>
              <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rPr>
              <a:t>Die evangelischen Kirchen fördern die Einheit der Kirche.</a:t>
            </a:r>
          </a:p>
          <a:p>
            <a:pPr marL="0" indent="0">
              <a:spcBef>
                <a:spcPts val="0"/>
              </a:spcBef>
              <a:buNone/>
            </a:pPr>
            <a:endPar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de-DE" dirty="0"/>
          </a:p>
        </p:txBody>
      </p:sp>
      <p:sp>
        <p:nvSpPr>
          <p:cNvPr id="4" name="Textfeld 3"/>
          <p:cNvSpPr txBox="1"/>
          <p:nvPr/>
        </p:nvSpPr>
        <p:spPr>
          <a:xfrm>
            <a:off x="838200" y="1852313"/>
            <a:ext cx="10515599" cy="4524315"/>
          </a:xfrm>
          <a:prstGeom prst="rect">
            <a:avLst/>
          </a:prstGeom>
          <a:noFill/>
        </p:spPr>
        <p:txBody>
          <a:bodyPr wrap="square" numCol="6" spcCol="7200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1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vertieft die Kirchen-gemeinschaft durch theologische Arbeit.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2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strebt Kirchen-gemeinschaft mit weiteren Kirchen an.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3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intensiviert den Austausch mit der Fellowship </a:t>
            </a:r>
            <a:r>
              <a:rPr lang="de-DE" dirty="0" err="1">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of</a:t>
            </a: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 Middle-East </a:t>
            </a:r>
            <a:r>
              <a:rPr lang="de-DE" dirty="0" err="1">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Evangelical</a:t>
            </a: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 </a:t>
            </a:r>
            <a:r>
              <a:rPr lang="de-DE" dirty="0" err="1">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Churches</a:t>
            </a: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4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bringt ihr Einheits-modell in ökumenische Dialoge 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5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führt einen formalen Dialog mit der römisch-katholischen Kirche.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6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setzt den Dialog mit den anglikanischen Kirchen in Europa fort. </a:t>
            </a:r>
          </a:p>
        </p:txBody>
      </p:sp>
      <p:sp>
        <p:nvSpPr>
          <p:cNvPr id="5" name="Textfeld 4">
            <a:extLst>
              <a:ext uri="{FF2B5EF4-FFF2-40B4-BE49-F238E27FC236}">
                <a16:creationId xmlns:a16="http://schemas.microsoft.com/office/drawing/2014/main" id="{46BF3B71-5553-4010-BB0D-6925A9C95E6C}"/>
              </a:ext>
            </a:extLst>
          </p:cNvPr>
          <p:cNvSpPr txBox="1"/>
          <p:nvPr/>
        </p:nvSpPr>
        <p:spPr>
          <a:xfrm>
            <a:off x="575619" y="4828413"/>
            <a:ext cx="11040762" cy="1477328"/>
          </a:xfrm>
          <a:prstGeom prst="rect">
            <a:avLst/>
          </a:prstGeom>
          <a:noFill/>
        </p:spPr>
        <p:txBody>
          <a:bodyPr wrap="square" rtlCol="0">
            <a:spAutoFit/>
          </a:bodyPr>
          <a:lstStyle/>
          <a:p>
            <a:r>
              <a:rPr lang="de-DE" dirty="0">
                <a:latin typeface="Tahoma" panose="020B0604030504040204" pitchFamily="34" charset="0"/>
                <a:ea typeface="Tahoma" panose="020B0604030504040204" pitchFamily="34" charset="0"/>
                <a:cs typeface="Tahoma" panose="020B0604030504040204" pitchFamily="34" charset="0"/>
              </a:rPr>
              <a:t>Die GEKE lebt das Modell einer Kirchengemeinschaft, die offen ist für weitere Kirchen, die das gemeinsame Verständnis des Evangeliums teilen. Die GEKE führt daher weiterhin Gespräche mit verschiedenen evangelischen Kirchen insbesondere in Nordeuropa, und auch mit solchen, die aus der Migration nach Europa entstanden sind. Die Erkundungsgespräche führt der Fachbeirat für Migration und Kirchengemeinschaft. </a:t>
            </a:r>
          </a:p>
        </p:txBody>
      </p:sp>
    </p:spTree>
    <p:extLst>
      <p:ext uri="{BB962C8B-B14F-4D97-AF65-F5344CB8AC3E}">
        <p14:creationId xmlns:p14="http://schemas.microsoft.com/office/powerpoint/2010/main" val="2660663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
                                            <p:txEl>
                                              <p:pRg st="0" end="0"/>
                                            </p:txEl>
                                          </p:spTgt>
                                        </p:tgtEl>
                                      </p:cBhvr>
                                    </p:animEffect>
                                    <p:set>
                                      <p:cBhvr>
                                        <p:cTn id="7" dur="1" fill="hold">
                                          <p:stCondLst>
                                            <p:cond delay="499"/>
                                          </p:stCondLst>
                                        </p:cTn>
                                        <p:tgtEl>
                                          <p:spTgt spid="4">
                                            <p:txEl>
                                              <p:pRg st="0" end="0"/>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4">
                                            <p:txEl>
                                              <p:pRg st="1" end="1"/>
                                            </p:txEl>
                                          </p:spTgt>
                                        </p:tgtEl>
                                      </p:cBhvr>
                                    </p:animEffect>
                                    <p:set>
                                      <p:cBhvr>
                                        <p:cTn id="10" dur="1" fill="hold">
                                          <p:stCondLst>
                                            <p:cond delay="499"/>
                                          </p:stCondLst>
                                        </p:cTn>
                                        <p:tgtEl>
                                          <p:spTgt spid="4">
                                            <p:txEl>
                                              <p:pRg st="1" end="1"/>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4">
                                            <p:txEl>
                                              <p:pRg st="22" end="22"/>
                                            </p:txEl>
                                          </p:spTgt>
                                        </p:tgtEl>
                                      </p:cBhvr>
                                    </p:animEffect>
                                    <p:set>
                                      <p:cBhvr>
                                        <p:cTn id="13" dur="1" fill="hold">
                                          <p:stCondLst>
                                            <p:cond delay="499"/>
                                          </p:stCondLst>
                                        </p:cTn>
                                        <p:tgtEl>
                                          <p:spTgt spid="4">
                                            <p:txEl>
                                              <p:pRg st="22" end="22"/>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4">
                                            <p:txEl>
                                              <p:pRg st="23" end="23"/>
                                            </p:txEl>
                                          </p:spTgt>
                                        </p:tgtEl>
                                      </p:cBhvr>
                                    </p:animEffect>
                                    <p:set>
                                      <p:cBhvr>
                                        <p:cTn id="16" dur="1" fill="hold">
                                          <p:stCondLst>
                                            <p:cond delay="499"/>
                                          </p:stCondLst>
                                        </p:cTn>
                                        <p:tgtEl>
                                          <p:spTgt spid="4">
                                            <p:txEl>
                                              <p:pRg st="23" end="23"/>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4">
                                            <p:txEl>
                                              <p:pRg st="24" end="24"/>
                                            </p:txEl>
                                          </p:spTgt>
                                        </p:tgtEl>
                                      </p:cBhvr>
                                    </p:animEffect>
                                    <p:set>
                                      <p:cBhvr>
                                        <p:cTn id="19" dur="1" fill="hold">
                                          <p:stCondLst>
                                            <p:cond delay="499"/>
                                          </p:stCondLst>
                                        </p:cTn>
                                        <p:tgtEl>
                                          <p:spTgt spid="4">
                                            <p:txEl>
                                              <p:pRg st="24" end="24"/>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4">
                                            <p:txEl>
                                              <p:pRg st="32" end="32"/>
                                            </p:txEl>
                                          </p:spTgt>
                                        </p:tgtEl>
                                      </p:cBhvr>
                                    </p:animEffect>
                                    <p:set>
                                      <p:cBhvr>
                                        <p:cTn id="22" dur="1" fill="hold">
                                          <p:stCondLst>
                                            <p:cond delay="499"/>
                                          </p:stCondLst>
                                        </p:cTn>
                                        <p:tgtEl>
                                          <p:spTgt spid="4">
                                            <p:txEl>
                                              <p:pRg st="32" end="32"/>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4">
                                            <p:txEl>
                                              <p:pRg st="33" end="33"/>
                                            </p:txEl>
                                          </p:spTgt>
                                        </p:tgtEl>
                                      </p:cBhvr>
                                    </p:animEffect>
                                    <p:set>
                                      <p:cBhvr>
                                        <p:cTn id="25" dur="1" fill="hold">
                                          <p:stCondLst>
                                            <p:cond delay="499"/>
                                          </p:stCondLst>
                                        </p:cTn>
                                        <p:tgtEl>
                                          <p:spTgt spid="4">
                                            <p:txEl>
                                              <p:pRg st="33" end="33"/>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4">
                                            <p:txEl>
                                              <p:pRg st="34" end="34"/>
                                            </p:txEl>
                                          </p:spTgt>
                                        </p:tgtEl>
                                      </p:cBhvr>
                                    </p:animEffect>
                                    <p:set>
                                      <p:cBhvr>
                                        <p:cTn id="28" dur="1" fill="hold">
                                          <p:stCondLst>
                                            <p:cond delay="499"/>
                                          </p:stCondLst>
                                        </p:cTn>
                                        <p:tgtEl>
                                          <p:spTgt spid="4">
                                            <p:txEl>
                                              <p:pRg st="34" end="34"/>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4">
                                            <p:txEl>
                                              <p:pRg st="35" end="35"/>
                                            </p:txEl>
                                          </p:spTgt>
                                        </p:tgtEl>
                                      </p:cBhvr>
                                    </p:animEffect>
                                    <p:set>
                                      <p:cBhvr>
                                        <p:cTn id="31" dur="1" fill="hold">
                                          <p:stCondLst>
                                            <p:cond delay="499"/>
                                          </p:stCondLst>
                                        </p:cTn>
                                        <p:tgtEl>
                                          <p:spTgt spid="4">
                                            <p:txEl>
                                              <p:pRg st="35" end="35"/>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4">
                                            <p:txEl>
                                              <p:pRg st="44" end="44"/>
                                            </p:txEl>
                                          </p:spTgt>
                                        </p:tgtEl>
                                      </p:cBhvr>
                                    </p:animEffect>
                                    <p:set>
                                      <p:cBhvr>
                                        <p:cTn id="34" dur="1" fill="hold">
                                          <p:stCondLst>
                                            <p:cond delay="499"/>
                                          </p:stCondLst>
                                        </p:cTn>
                                        <p:tgtEl>
                                          <p:spTgt spid="4">
                                            <p:txEl>
                                              <p:pRg st="44" end="44"/>
                                            </p:txEl>
                                          </p:spTgt>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500"/>
                                        <p:tgtEl>
                                          <p:spTgt spid="4">
                                            <p:txEl>
                                              <p:pRg st="45" end="45"/>
                                            </p:txEl>
                                          </p:spTgt>
                                        </p:tgtEl>
                                      </p:cBhvr>
                                    </p:animEffect>
                                    <p:set>
                                      <p:cBhvr>
                                        <p:cTn id="37" dur="1" fill="hold">
                                          <p:stCondLst>
                                            <p:cond delay="499"/>
                                          </p:stCondLst>
                                        </p:cTn>
                                        <p:tgtEl>
                                          <p:spTgt spid="4">
                                            <p:txEl>
                                              <p:pRg st="45" end="45"/>
                                            </p:txEl>
                                          </p:spTgt>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4">
                                            <p:txEl>
                                              <p:pRg st="55" end="55"/>
                                            </p:txEl>
                                          </p:spTgt>
                                        </p:tgtEl>
                                      </p:cBhvr>
                                    </p:animEffect>
                                    <p:set>
                                      <p:cBhvr>
                                        <p:cTn id="40" dur="1" fill="hold">
                                          <p:stCondLst>
                                            <p:cond delay="499"/>
                                          </p:stCondLst>
                                        </p:cTn>
                                        <p:tgtEl>
                                          <p:spTgt spid="4">
                                            <p:txEl>
                                              <p:pRg st="55" end="55"/>
                                            </p:txEl>
                                          </p:spTgt>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500"/>
                                        <p:tgtEl>
                                          <p:spTgt spid="4">
                                            <p:txEl>
                                              <p:pRg st="56" end="56"/>
                                            </p:txEl>
                                          </p:spTgt>
                                        </p:tgtEl>
                                      </p:cBhvr>
                                    </p:animEffect>
                                    <p:set>
                                      <p:cBhvr>
                                        <p:cTn id="43" dur="1" fill="hold">
                                          <p:stCondLst>
                                            <p:cond delay="499"/>
                                          </p:stCondLst>
                                        </p:cTn>
                                        <p:tgtEl>
                                          <p:spTgt spid="4">
                                            <p:txEl>
                                              <p:pRg st="56" end="56"/>
                                            </p:txEl>
                                          </p:spTgt>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31" presetClass="entr" presetSubtype="0" fill="hold" grpId="0" nodeType="clickEffect">
                                  <p:stCondLst>
                                    <p:cond delay="0"/>
                                  </p:stCondLst>
                                  <p:childTnLst>
                                    <p:set>
                                      <p:cBhvr>
                                        <p:cTn id="47" dur="1" fill="hold">
                                          <p:stCondLst>
                                            <p:cond delay="0"/>
                                          </p:stCondLst>
                                        </p:cTn>
                                        <p:tgtEl>
                                          <p:spTgt spid="5"/>
                                        </p:tgtEl>
                                        <p:attrNameLst>
                                          <p:attrName>style.visibility</p:attrName>
                                        </p:attrNameLst>
                                      </p:cBhvr>
                                      <p:to>
                                        <p:strVal val="visible"/>
                                      </p:to>
                                    </p:set>
                                    <p:anim calcmode="lin" valueType="num">
                                      <p:cBhvr>
                                        <p:cTn id="48" dur="1000" fill="hold"/>
                                        <p:tgtEl>
                                          <p:spTgt spid="5"/>
                                        </p:tgtEl>
                                        <p:attrNameLst>
                                          <p:attrName>ppt_w</p:attrName>
                                        </p:attrNameLst>
                                      </p:cBhvr>
                                      <p:tavLst>
                                        <p:tav tm="0">
                                          <p:val>
                                            <p:fltVal val="0"/>
                                          </p:val>
                                        </p:tav>
                                        <p:tav tm="100000">
                                          <p:val>
                                            <p:strVal val="#ppt_w"/>
                                          </p:val>
                                        </p:tav>
                                      </p:tavLst>
                                    </p:anim>
                                    <p:anim calcmode="lin" valueType="num">
                                      <p:cBhvr>
                                        <p:cTn id="49" dur="1000" fill="hold"/>
                                        <p:tgtEl>
                                          <p:spTgt spid="5"/>
                                        </p:tgtEl>
                                        <p:attrNameLst>
                                          <p:attrName>ppt_h</p:attrName>
                                        </p:attrNameLst>
                                      </p:cBhvr>
                                      <p:tavLst>
                                        <p:tav tm="0">
                                          <p:val>
                                            <p:fltVal val="0"/>
                                          </p:val>
                                        </p:tav>
                                        <p:tav tm="100000">
                                          <p:val>
                                            <p:strVal val="#ppt_h"/>
                                          </p:val>
                                        </p:tav>
                                      </p:tavLst>
                                    </p:anim>
                                    <p:anim calcmode="lin" valueType="num">
                                      <p:cBhvr>
                                        <p:cTn id="50" dur="1000" fill="hold"/>
                                        <p:tgtEl>
                                          <p:spTgt spid="5"/>
                                        </p:tgtEl>
                                        <p:attrNameLst>
                                          <p:attrName>style.rotation</p:attrName>
                                        </p:attrNameLst>
                                      </p:cBhvr>
                                      <p:tavLst>
                                        <p:tav tm="0">
                                          <p:val>
                                            <p:fltVal val="90"/>
                                          </p:val>
                                        </p:tav>
                                        <p:tav tm="100000">
                                          <p:val>
                                            <p:fltVal val="0"/>
                                          </p:val>
                                        </p:tav>
                                      </p:tavLst>
                                    </p:anim>
                                    <p:animEffect transition="in" filter="fade">
                                      <p:cBhvr>
                                        <p:cTn id="5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Gemeinsam</a:t>
            </a:r>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Kirche</a:t>
            </a:r>
            <a:r>
              <a:rPr lang="en-US" sz="1800" dirty="0">
                <a:solidFill>
                  <a:schemeClr val="bg1"/>
                </a:solidFill>
                <a:latin typeface="Tahoma"/>
                <a:ea typeface="Tahoma"/>
                <a:cs typeface="Tahoma"/>
              </a:rPr>
              <a:t> sein 			    </a:t>
            </a:r>
            <a:r>
              <a:rPr lang="en-US" sz="1800" dirty="0" err="1">
                <a:solidFill>
                  <a:schemeClr val="bg1"/>
                </a:solidFill>
                <a:latin typeface="Tahoma"/>
                <a:ea typeface="Tahoma"/>
                <a:cs typeface="Tahoma"/>
              </a:rPr>
              <a:t>Ziel</a:t>
            </a:r>
            <a:r>
              <a:rPr lang="en-US" sz="1800" dirty="0">
                <a:solidFill>
                  <a:schemeClr val="bg1"/>
                </a:solidFill>
                <a:latin typeface="Tahoma"/>
                <a:ea typeface="Tahoma"/>
                <a:cs typeface="Tahoma"/>
              </a:rPr>
              <a:t> 2		         	                </a:t>
            </a:r>
            <a:r>
              <a:rPr lang="en-US" sz="1800" dirty="0" err="1">
                <a:solidFill>
                  <a:schemeClr val="bg1"/>
                </a:solidFill>
                <a:latin typeface="Tahoma"/>
                <a:ea typeface="Tahoma"/>
                <a:cs typeface="Tahoma"/>
              </a:rPr>
              <a:t>Ziele</a:t>
            </a:r>
            <a:r>
              <a:rPr lang="en-US" sz="1800" dirty="0">
                <a:solidFill>
                  <a:schemeClr val="bg1"/>
                </a:solidFill>
                <a:latin typeface="Tahoma"/>
                <a:ea typeface="Tahoma"/>
                <a:cs typeface="Tahoma"/>
              </a:rPr>
              <a:t> 2020 – 2024</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8"/>
            <a:ext cx="10515600" cy="453081"/>
          </a:xfrm>
        </p:spPr>
        <p:txBody>
          <a:bodyPr>
            <a:normAutofit lnSpcReduction="10000"/>
          </a:bodyPr>
          <a:lstStyle/>
          <a:p>
            <a:pPr marL="0" indent="0">
              <a:spcBef>
                <a:spcPts val="0"/>
              </a:spcBef>
              <a:buNone/>
            </a:pPr>
            <a:r>
              <a:rPr lang="en-US" kern="1400" dirty="0" err="1">
                <a:solidFill>
                  <a:srgbClr val="B00C0C"/>
                </a:solidFill>
                <a:latin typeface="Tahoma" panose="020B0604030504040204" pitchFamily="34" charset="0"/>
                <a:ea typeface="Tahoma" panose="020B0604030504040204" pitchFamily="34" charset="0"/>
                <a:cs typeface="Tahoma" panose="020B0604030504040204" pitchFamily="34" charset="0"/>
              </a:rPr>
              <a:t>Ziel</a:t>
            </a:r>
            <a:r>
              <a:rPr lang="en-US" kern="1400" dirty="0">
                <a:solidFill>
                  <a:srgbClr val="B00C0C"/>
                </a:solidFill>
                <a:latin typeface="Tahoma" panose="020B0604030504040204" pitchFamily="34" charset="0"/>
                <a:ea typeface="Tahoma" panose="020B0604030504040204" pitchFamily="34" charset="0"/>
                <a:cs typeface="Tahoma" panose="020B0604030504040204" pitchFamily="34" charset="0"/>
              </a:rPr>
              <a:t> 2	: </a:t>
            </a:r>
            <a:r>
              <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rPr>
              <a:t>Die evangelischen Kirchen fördern die Einheit der Kirche.</a:t>
            </a:r>
          </a:p>
          <a:p>
            <a:pPr marL="0" indent="0">
              <a:spcBef>
                <a:spcPts val="0"/>
              </a:spcBef>
              <a:buNone/>
            </a:pPr>
            <a:endPar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de-DE" dirty="0"/>
          </a:p>
        </p:txBody>
      </p:sp>
      <p:sp>
        <p:nvSpPr>
          <p:cNvPr id="4" name="Textfeld 3"/>
          <p:cNvSpPr txBox="1"/>
          <p:nvPr/>
        </p:nvSpPr>
        <p:spPr>
          <a:xfrm>
            <a:off x="838200" y="1852313"/>
            <a:ext cx="10515599" cy="4524315"/>
          </a:xfrm>
          <a:prstGeom prst="rect">
            <a:avLst/>
          </a:prstGeom>
          <a:noFill/>
        </p:spPr>
        <p:txBody>
          <a:bodyPr wrap="square" numCol="6" spcCol="7200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1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vertieft die Kirchen-gemeinschaft durch theologische Arbeit.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2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strebt Kirchen-gemeinschaft mit weiteren Kirchen an.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3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intensiviert den Austausch mit der Fellowship </a:t>
            </a:r>
            <a:r>
              <a:rPr lang="de-DE" dirty="0" err="1">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of</a:t>
            </a: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 Middle-East </a:t>
            </a:r>
            <a:r>
              <a:rPr lang="de-DE" dirty="0" err="1">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Evangelical</a:t>
            </a: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 </a:t>
            </a:r>
            <a:r>
              <a:rPr lang="de-DE" dirty="0" err="1">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Churches</a:t>
            </a: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4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bringt ihr Einheits-modell in ökumenische Dialoge 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5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führt einen formalen Dialog mit der römisch-katholischen Kirche.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6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setzt den Dialog mit den anglikanischen Kirchen in Europa fort. </a:t>
            </a:r>
          </a:p>
        </p:txBody>
      </p:sp>
      <p:sp>
        <p:nvSpPr>
          <p:cNvPr id="5" name="Textfeld 4">
            <a:extLst>
              <a:ext uri="{FF2B5EF4-FFF2-40B4-BE49-F238E27FC236}">
                <a16:creationId xmlns:a16="http://schemas.microsoft.com/office/drawing/2014/main" id="{46BF3B71-5553-4010-BB0D-6925A9C95E6C}"/>
              </a:ext>
            </a:extLst>
          </p:cNvPr>
          <p:cNvSpPr txBox="1"/>
          <p:nvPr/>
        </p:nvSpPr>
        <p:spPr>
          <a:xfrm>
            <a:off x="575619" y="4828413"/>
            <a:ext cx="11040762" cy="1200329"/>
          </a:xfrm>
          <a:prstGeom prst="rect">
            <a:avLst/>
          </a:prstGeom>
          <a:noFill/>
        </p:spPr>
        <p:txBody>
          <a:bodyPr wrap="square" rtlCol="0">
            <a:spAutoFit/>
          </a:bodyPr>
          <a:lstStyle/>
          <a:p>
            <a:r>
              <a:rPr lang="de-DE" dirty="0">
                <a:latin typeface="Tahoma" panose="020B0604030504040204" pitchFamily="34" charset="0"/>
                <a:ea typeface="Tahoma" panose="020B0604030504040204" pitchFamily="34" charset="0"/>
                <a:cs typeface="Tahoma" panose="020B0604030504040204" pitchFamily="34" charset="0"/>
              </a:rPr>
              <a:t>Die GEKE pflegt ihre Beziehungen zu Kirchengemeinschaften mit vergleichbarem Einheitsverständnis in anderen Regionen der Welt. Sie pflegt den Austausch mit dem Ziel gegenseitigen Lernens, z.B. durch wechselseitige Einladungen zu Studienprozessen, und unterstützt die anderen Gemeinschaften in ihrem Zeugnis und Dienst in der Welt. Die GEKE fördert kirchliche Hilfsprojekte in der Region der FMEEC. </a:t>
            </a:r>
          </a:p>
        </p:txBody>
      </p:sp>
    </p:spTree>
    <p:extLst>
      <p:ext uri="{BB962C8B-B14F-4D97-AF65-F5344CB8AC3E}">
        <p14:creationId xmlns:p14="http://schemas.microsoft.com/office/powerpoint/2010/main" val="4226087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
                                            <p:txEl>
                                              <p:pRg st="0" end="0"/>
                                            </p:txEl>
                                          </p:spTgt>
                                        </p:tgtEl>
                                      </p:cBhvr>
                                    </p:animEffect>
                                    <p:set>
                                      <p:cBhvr>
                                        <p:cTn id="7" dur="1" fill="hold">
                                          <p:stCondLst>
                                            <p:cond delay="499"/>
                                          </p:stCondLst>
                                        </p:cTn>
                                        <p:tgtEl>
                                          <p:spTgt spid="4">
                                            <p:txEl>
                                              <p:pRg st="0" end="0"/>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4">
                                            <p:txEl>
                                              <p:pRg st="1" end="1"/>
                                            </p:txEl>
                                          </p:spTgt>
                                        </p:tgtEl>
                                      </p:cBhvr>
                                    </p:animEffect>
                                    <p:set>
                                      <p:cBhvr>
                                        <p:cTn id="10" dur="1" fill="hold">
                                          <p:stCondLst>
                                            <p:cond delay="499"/>
                                          </p:stCondLst>
                                        </p:cTn>
                                        <p:tgtEl>
                                          <p:spTgt spid="4">
                                            <p:txEl>
                                              <p:pRg st="1" end="1"/>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4">
                                            <p:txEl>
                                              <p:pRg st="10" end="10"/>
                                            </p:txEl>
                                          </p:spTgt>
                                        </p:tgtEl>
                                      </p:cBhvr>
                                    </p:animEffect>
                                    <p:set>
                                      <p:cBhvr>
                                        <p:cTn id="13" dur="1" fill="hold">
                                          <p:stCondLst>
                                            <p:cond delay="499"/>
                                          </p:stCondLst>
                                        </p:cTn>
                                        <p:tgtEl>
                                          <p:spTgt spid="4">
                                            <p:txEl>
                                              <p:pRg st="10" end="10"/>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4">
                                            <p:txEl>
                                              <p:pRg st="11" end="11"/>
                                            </p:txEl>
                                          </p:spTgt>
                                        </p:tgtEl>
                                      </p:cBhvr>
                                    </p:animEffect>
                                    <p:set>
                                      <p:cBhvr>
                                        <p:cTn id="16" dur="1" fill="hold">
                                          <p:stCondLst>
                                            <p:cond delay="499"/>
                                          </p:stCondLst>
                                        </p:cTn>
                                        <p:tgtEl>
                                          <p:spTgt spid="4">
                                            <p:txEl>
                                              <p:pRg st="11" end="11"/>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4">
                                            <p:txEl>
                                              <p:pRg st="14" end="14"/>
                                            </p:txEl>
                                          </p:spTgt>
                                        </p:tgtEl>
                                      </p:cBhvr>
                                    </p:animEffect>
                                    <p:set>
                                      <p:cBhvr>
                                        <p:cTn id="19" dur="1" fill="hold">
                                          <p:stCondLst>
                                            <p:cond delay="499"/>
                                          </p:stCondLst>
                                        </p:cTn>
                                        <p:tgtEl>
                                          <p:spTgt spid="4">
                                            <p:txEl>
                                              <p:pRg st="14" end="14"/>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4">
                                            <p:txEl>
                                              <p:pRg st="32" end="32"/>
                                            </p:txEl>
                                          </p:spTgt>
                                        </p:tgtEl>
                                      </p:cBhvr>
                                    </p:animEffect>
                                    <p:set>
                                      <p:cBhvr>
                                        <p:cTn id="22" dur="1" fill="hold">
                                          <p:stCondLst>
                                            <p:cond delay="499"/>
                                          </p:stCondLst>
                                        </p:cTn>
                                        <p:tgtEl>
                                          <p:spTgt spid="4">
                                            <p:txEl>
                                              <p:pRg st="32" end="32"/>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4">
                                            <p:txEl>
                                              <p:pRg st="33" end="33"/>
                                            </p:txEl>
                                          </p:spTgt>
                                        </p:tgtEl>
                                      </p:cBhvr>
                                    </p:animEffect>
                                    <p:set>
                                      <p:cBhvr>
                                        <p:cTn id="25" dur="1" fill="hold">
                                          <p:stCondLst>
                                            <p:cond delay="499"/>
                                          </p:stCondLst>
                                        </p:cTn>
                                        <p:tgtEl>
                                          <p:spTgt spid="4">
                                            <p:txEl>
                                              <p:pRg st="33" end="33"/>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4">
                                            <p:txEl>
                                              <p:pRg st="34" end="34"/>
                                            </p:txEl>
                                          </p:spTgt>
                                        </p:tgtEl>
                                      </p:cBhvr>
                                    </p:animEffect>
                                    <p:set>
                                      <p:cBhvr>
                                        <p:cTn id="28" dur="1" fill="hold">
                                          <p:stCondLst>
                                            <p:cond delay="499"/>
                                          </p:stCondLst>
                                        </p:cTn>
                                        <p:tgtEl>
                                          <p:spTgt spid="4">
                                            <p:txEl>
                                              <p:pRg st="34" end="34"/>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4">
                                            <p:txEl>
                                              <p:pRg st="35" end="35"/>
                                            </p:txEl>
                                          </p:spTgt>
                                        </p:tgtEl>
                                      </p:cBhvr>
                                    </p:animEffect>
                                    <p:set>
                                      <p:cBhvr>
                                        <p:cTn id="31" dur="1" fill="hold">
                                          <p:stCondLst>
                                            <p:cond delay="499"/>
                                          </p:stCondLst>
                                        </p:cTn>
                                        <p:tgtEl>
                                          <p:spTgt spid="4">
                                            <p:txEl>
                                              <p:pRg st="35" end="35"/>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4">
                                            <p:txEl>
                                              <p:pRg st="44" end="44"/>
                                            </p:txEl>
                                          </p:spTgt>
                                        </p:tgtEl>
                                      </p:cBhvr>
                                    </p:animEffect>
                                    <p:set>
                                      <p:cBhvr>
                                        <p:cTn id="34" dur="1" fill="hold">
                                          <p:stCondLst>
                                            <p:cond delay="499"/>
                                          </p:stCondLst>
                                        </p:cTn>
                                        <p:tgtEl>
                                          <p:spTgt spid="4">
                                            <p:txEl>
                                              <p:pRg st="44" end="44"/>
                                            </p:txEl>
                                          </p:spTgt>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500"/>
                                        <p:tgtEl>
                                          <p:spTgt spid="4">
                                            <p:txEl>
                                              <p:pRg st="45" end="45"/>
                                            </p:txEl>
                                          </p:spTgt>
                                        </p:tgtEl>
                                      </p:cBhvr>
                                    </p:animEffect>
                                    <p:set>
                                      <p:cBhvr>
                                        <p:cTn id="37" dur="1" fill="hold">
                                          <p:stCondLst>
                                            <p:cond delay="499"/>
                                          </p:stCondLst>
                                        </p:cTn>
                                        <p:tgtEl>
                                          <p:spTgt spid="4">
                                            <p:txEl>
                                              <p:pRg st="45" end="45"/>
                                            </p:txEl>
                                          </p:spTgt>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4">
                                            <p:txEl>
                                              <p:pRg st="55" end="55"/>
                                            </p:txEl>
                                          </p:spTgt>
                                        </p:tgtEl>
                                      </p:cBhvr>
                                    </p:animEffect>
                                    <p:set>
                                      <p:cBhvr>
                                        <p:cTn id="40" dur="1" fill="hold">
                                          <p:stCondLst>
                                            <p:cond delay="499"/>
                                          </p:stCondLst>
                                        </p:cTn>
                                        <p:tgtEl>
                                          <p:spTgt spid="4">
                                            <p:txEl>
                                              <p:pRg st="55" end="55"/>
                                            </p:txEl>
                                          </p:spTgt>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500"/>
                                        <p:tgtEl>
                                          <p:spTgt spid="4">
                                            <p:txEl>
                                              <p:pRg st="56" end="56"/>
                                            </p:txEl>
                                          </p:spTgt>
                                        </p:tgtEl>
                                      </p:cBhvr>
                                    </p:animEffect>
                                    <p:set>
                                      <p:cBhvr>
                                        <p:cTn id="43" dur="1" fill="hold">
                                          <p:stCondLst>
                                            <p:cond delay="499"/>
                                          </p:stCondLst>
                                        </p:cTn>
                                        <p:tgtEl>
                                          <p:spTgt spid="4">
                                            <p:txEl>
                                              <p:pRg st="56" end="56"/>
                                            </p:txEl>
                                          </p:spTgt>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31" presetClass="entr" presetSubtype="0" fill="hold" grpId="0" nodeType="clickEffect">
                                  <p:stCondLst>
                                    <p:cond delay="0"/>
                                  </p:stCondLst>
                                  <p:childTnLst>
                                    <p:set>
                                      <p:cBhvr>
                                        <p:cTn id="47" dur="1" fill="hold">
                                          <p:stCondLst>
                                            <p:cond delay="0"/>
                                          </p:stCondLst>
                                        </p:cTn>
                                        <p:tgtEl>
                                          <p:spTgt spid="5"/>
                                        </p:tgtEl>
                                        <p:attrNameLst>
                                          <p:attrName>style.visibility</p:attrName>
                                        </p:attrNameLst>
                                      </p:cBhvr>
                                      <p:to>
                                        <p:strVal val="visible"/>
                                      </p:to>
                                    </p:set>
                                    <p:anim calcmode="lin" valueType="num">
                                      <p:cBhvr>
                                        <p:cTn id="48" dur="1000" fill="hold"/>
                                        <p:tgtEl>
                                          <p:spTgt spid="5"/>
                                        </p:tgtEl>
                                        <p:attrNameLst>
                                          <p:attrName>ppt_w</p:attrName>
                                        </p:attrNameLst>
                                      </p:cBhvr>
                                      <p:tavLst>
                                        <p:tav tm="0">
                                          <p:val>
                                            <p:fltVal val="0"/>
                                          </p:val>
                                        </p:tav>
                                        <p:tav tm="100000">
                                          <p:val>
                                            <p:strVal val="#ppt_w"/>
                                          </p:val>
                                        </p:tav>
                                      </p:tavLst>
                                    </p:anim>
                                    <p:anim calcmode="lin" valueType="num">
                                      <p:cBhvr>
                                        <p:cTn id="49" dur="1000" fill="hold"/>
                                        <p:tgtEl>
                                          <p:spTgt spid="5"/>
                                        </p:tgtEl>
                                        <p:attrNameLst>
                                          <p:attrName>ppt_h</p:attrName>
                                        </p:attrNameLst>
                                      </p:cBhvr>
                                      <p:tavLst>
                                        <p:tav tm="0">
                                          <p:val>
                                            <p:fltVal val="0"/>
                                          </p:val>
                                        </p:tav>
                                        <p:tav tm="100000">
                                          <p:val>
                                            <p:strVal val="#ppt_h"/>
                                          </p:val>
                                        </p:tav>
                                      </p:tavLst>
                                    </p:anim>
                                    <p:anim calcmode="lin" valueType="num">
                                      <p:cBhvr>
                                        <p:cTn id="50" dur="1000" fill="hold"/>
                                        <p:tgtEl>
                                          <p:spTgt spid="5"/>
                                        </p:tgtEl>
                                        <p:attrNameLst>
                                          <p:attrName>style.rotation</p:attrName>
                                        </p:attrNameLst>
                                      </p:cBhvr>
                                      <p:tavLst>
                                        <p:tav tm="0">
                                          <p:val>
                                            <p:fltVal val="90"/>
                                          </p:val>
                                        </p:tav>
                                        <p:tav tm="100000">
                                          <p:val>
                                            <p:fltVal val="0"/>
                                          </p:val>
                                        </p:tav>
                                      </p:tavLst>
                                    </p:anim>
                                    <p:animEffect transition="in" filter="fade">
                                      <p:cBhvr>
                                        <p:cTn id="5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Gemeinsam</a:t>
            </a:r>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Kirche</a:t>
            </a:r>
            <a:r>
              <a:rPr lang="en-US" sz="1800" dirty="0">
                <a:solidFill>
                  <a:schemeClr val="bg1"/>
                </a:solidFill>
                <a:latin typeface="Tahoma"/>
                <a:ea typeface="Tahoma"/>
                <a:cs typeface="Tahoma"/>
              </a:rPr>
              <a:t> sein 			    </a:t>
            </a:r>
            <a:r>
              <a:rPr lang="en-US" sz="1800" dirty="0" err="1">
                <a:solidFill>
                  <a:schemeClr val="bg1"/>
                </a:solidFill>
                <a:latin typeface="Tahoma"/>
                <a:ea typeface="Tahoma"/>
                <a:cs typeface="Tahoma"/>
              </a:rPr>
              <a:t>Ziel</a:t>
            </a:r>
            <a:r>
              <a:rPr lang="en-US" sz="1800" dirty="0">
                <a:solidFill>
                  <a:schemeClr val="bg1"/>
                </a:solidFill>
                <a:latin typeface="Tahoma"/>
                <a:ea typeface="Tahoma"/>
                <a:cs typeface="Tahoma"/>
              </a:rPr>
              <a:t> 2		         	                </a:t>
            </a:r>
            <a:r>
              <a:rPr lang="en-US" sz="1800" dirty="0" err="1">
                <a:solidFill>
                  <a:schemeClr val="bg1"/>
                </a:solidFill>
                <a:latin typeface="Tahoma"/>
                <a:ea typeface="Tahoma"/>
                <a:cs typeface="Tahoma"/>
              </a:rPr>
              <a:t>Ziele</a:t>
            </a:r>
            <a:r>
              <a:rPr lang="en-US" sz="1800" dirty="0">
                <a:solidFill>
                  <a:schemeClr val="bg1"/>
                </a:solidFill>
                <a:latin typeface="Tahoma"/>
                <a:ea typeface="Tahoma"/>
                <a:cs typeface="Tahoma"/>
              </a:rPr>
              <a:t> 2020 – 2024</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8"/>
            <a:ext cx="10515600" cy="453081"/>
          </a:xfrm>
        </p:spPr>
        <p:txBody>
          <a:bodyPr>
            <a:normAutofit lnSpcReduction="10000"/>
          </a:bodyPr>
          <a:lstStyle/>
          <a:p>
            <a:pPr marL="0" indent="0">
              <a:spcBef>
                <a:spcPts val="0"/>
              </a:spcBef>
              <a:buNone/>
            </a:pPr>
            <a:r>
              <a:rPr lang="en-US" kern="1400" dirty="0" err="1">
                <a:solidFill>
                  <a:srgbClr val="B00C0C"/>
                </a:solidFill>
                <a:latin typeface="Tahoma" panose="020B0604030504040204" pitchFamily="34" charset="0"/>
                <a:ea typeface="Tahoma" panose="020B0604030504040204" pitchFamily="34" charset="0"/>
                <a:cs typeface="Tahoma" panose="020B0604030504040204" pitchFamily="34" charset="0"/>
              </a:rPr>
              <a:t>Ziel</a:t>
            </a:r>
            <a:r>
              <a:rPr lang="en-US" kern="1400" dirty="0">
                <a:solidFill>
                  <a:srgbClr val="B00C0C"/>
                </a:solidFill>
                <a:latin typeface="Tahoma" panose="020B0604030504040204" pitchFamily="34" charset="0"/>
                <a:ea typeface="Tahoma" panose="020B0604030504040204" pitchFamily="34" charset="0"/>
                <a:cs typeface="Tahoma" panose="020B0604030504040204" pitchFamily="34" charset="0"/>
              </a:rPr>
              <a:t> 2	: </a:t>
            </a:r>
            <a:r>
              <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rPr>
              <a:t>Die evangelischen Kirchen fördern die Einheit der Kirche.</a:t>
            </a:r>
          </a:p>
          <a:p>
            <a:pPr marL="0" indent="0">
              <a:spcBef>
                <a:spcPts val="0"/>
              </a:spcBef>
              <a:buNone/>
            </a:pPr>
            <a:endPar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de-DE" dirty="0"/>
          </a:p>
        </p:txBody>
      </p:sp>
      <p:sp>
        <p:nvSpPr>
          <p:cNvPr id="4" name="Textfeld 3"/>
          <p:cNvSpPr txBox="1"/>
          <p:nvPr/>
        </p:nvSpPr>
        <p:spPr>
          <a:xfrm>
            <a:off x="838200" y="1852313"/>
            <a:ext cx="10515599" cy="4524315"/>
          </a:xfrm>
          <a:prstGeom prst="rect">
            <a:avLst/>
          </a:prstGeom>
          <a:noFill/>
        </p:spPr>
        <p:txBody>
          <a:bodyPr wrap="square" numCol="6" spcCol="7200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1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vertieft die Kirchen-gemeinschaft durch theologische Arbeit.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2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strebt Kirchen-gemeinschaft mit weiteren Kirchen an.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3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intensiviert den Austausch mit der Fellowship </a:t>
            </a:r>
            <a:r>
              <a:rPr lang="de-DE" dirty="0" err="1">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of</a:t>
            </a: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 Middle-East </a:t>
            </a:r>
            <a:r>
              <a:rPr lang="de-DE" dirty="0" err="1">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Evangelical</a:t>
            </a: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 </a:t>
            </a:r>
            <a:r>
              <a:rPr lang="de-DE" dirty="0" err="1">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Churches</a:t>
            </a: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4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bringt ihr Einheits-modell in ökumenische Dialoge 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5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führt einen formalen Dialog mit der römisch-katholischen Kirche.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6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setzt den Dialog mit den anglikanischen Kirchen in Europa fort. </a:t>
            </a:r>
          </a:p>
        </p:txBody>
      </p:sp>
      <p:sp>
        <p:nvSpPr>
          <p:cNvPr id="5" name="Textfeld 4">
            <a:extLst>
              <a:ext uri="{FF2B5EF4-FFF2-40B4-BE49-F238E27FC236}">
                <a16:creationId xmlns:a16="http://schemas.microsoft.com/office/drawing/2014/main" id="{46BF3B71-5553-4010-BB0D-6925A9C95E6C}"/>
              </a:ext>
            </a:extLst>
          </p:cNvPr>
          <p:cNvSpPr txBox="1"/>
          <p:nvPr/>
        </p:nvSpPr>
        <p:spPr>
          <a:xfrm>
            <a:off x="575619" y="4828413"/>
            <a:ext cx="11040762" cy="923330"/>
          </a:xfrm>
          <a:prstGeom prst="rect">
            <a:avLst/>
          </a:prstGeom>
          <a:noFill/>
        </p:spPr>
        <p:txBody>
          <a:bodyPr wrap="square" rtlCol="0">
            <a:spAutoFit/>
          </a:bodyPr>
          <a:lstStyle/>
          <a:p>
            <a:r>
              <a:rPr lang="de-DE" dirty="0">
                <a:latin typeface="Tahoma" panose="020B0604030504040204" pitchFamily="34" charset="0"/>
                <a:ea typeface="Tahoma" panose="020B0604030504040204" pitchFamily="34" charset="0"/>
                <a:cs typeface="Tahoma" panose="020B0604030504040204" pitchFamily="34" charset="0"/>
              </a:rPr>
              <a:t>Die GEKE steht für Einheit in versöhnter Vielfalt. Sie bringt dieses Einheitsmodell und mehr als 45 Jahre Erfahrung gelebter Kirchengemeinschaft in ihre ökumenischen Beziehungen ein. Ebenso dienen die Ergebnisse der Lehrgespräche der GEKE als theologische Grundlage für ihre ökumenischen Dialoge.</a:t>
            </a:r>
          </a:p>
        </p:txBody>
      </p:sp>
    </p:spTree>
    <p:extLst>
      <p:ext uri="{BB962C8B-B14F-4D97-AF65-F5344CB8AC3E}">
        <p14:creationId xmlns:p14="http://schemas.microsoft.com/office/powerpoint/2010/main" val="1259448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
                                            <p:txEl>
                                              <p:pRg st="0" end="0"/>
                                            </p:txEl>
                                          </p:spTgt>
                                        </p:tgtEl>
                                      </p:cBhvr>
                                    </p:animEffect>
                                    <p:set>
                                      <p:cBhvr>
                                        <p:cTn id="7" dur="1" fill="hold">
                                          <p:stCondLst>
                                            <p:cond delay="499"/>
                                          </p:stCondLst>
                                        </p:cTn>
                                        <p:tgtEl>
                                          <p:spTgt spid="4">
                                            <p:txEl>
                                              <p:pRg st="0" end="0"/>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4">
                                            <p:txEl>
                                              <p:pRg st="1" end="1"/>
                                            </p:txEl>
                                          </p:spTgt>
                                        </p:tgtEl>
                                      </p:cBhvr>
                                    </p:animEffect>
                                    <p:set>
                                      <p:cBhvr>
                                        <p:cTn id="10" dur="1" fill="hold">
                                          <p:stCondLst>
                                            <p:cond delay="499"/>
                                          </p:stCondLst>
                                        </p:cTn>
                                        <p:tgtEl>
                                          <p:spTgt spid="4">
                                            <p:txEl>
                                              <p:pRg st="1" end="1"/>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4">
                                            <p:txEl>
                                              <p:pRg st="10" end="10"/>
                                            </p:txEl>
                                          </p:spTgt>
                                        </p:tgtEl>
                                      </p:cBhvr>
                                    </p:animEffect>
                                    <p:set>
                                      <p:cBhvr>
                                        <p:cTn id="13" dur="1" fill="hold">
                                          <p:stCondLst>
                                            <p:cond delay="499"/>
                                          </p:stCondLst>
                                        </p:cTn>
                                        <p:tgtEl>
                                          <p:spTgt spid="4">
                                            <p:txEl>
                                              <p:pRg st="10" end="10"/>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4">
                                            <p:txEl>
                                              <p:pRg st="11" end="11"/>
                                            </p:txEl>
                                          </p:spTgt>
                                        </p:tgtEl>
                                      </p:cBhvr>
                                    </p:animEffect>
                                    <p:set>
                                      <p:cBhvr>
                                        <p:cTn id="16" dur="1" fill="hold">
                                          <p:stCondLst>
                                            <p:cond delay="499"/>
                                          </p:stCondLst>
                                        </p:cTn>
                                        <p:tgtEl>
                                          <p:spTgt spid="4">
                                            <p:txEl>
                                              <p:pRg st="11" end="11"/>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4">
                                            <p:txEl>
                                              <p:pRg st="14" end="14"/>
                                            </p:txEl>
                                          </p:spTgt>
                                        </p:tgtEl>
                                      </p:cBhvr>
                                    </p:animEffect>
                                    <p:set>
                                      <p:cBhvr>
                                        <p:cTn id="19" dur="1" fill="hold">
                                          <p:stCondLst>
                                            <p:cond delay="499"/>
                                          </p:stCondLst>
                                        </p:cTn>
                                        <p:tgtEl>
                                          <p:spTgt spid="4">
                                            <p:txEl>
                                              <p:pRg st="14" end="14"/>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4">
                                            <p:txEl>
                                              <p:pRg st="22" end="22"/>
                                            </p:txEl>
                                          </p:spTgt>
                                        </p:tgtEl>
                                      </p:cBhvr>
                                    </p:animEffect>
                                    <p:set>
                                      <p:cBhvr>
                                        <p:cTn id="22" dur="1" fill="hold">
                                          <p:stCondLst>
                                            <p:cond delay="499"/>
                                          </p:stCondLst>
                                        </p:cTn>
                                        <p:tgtEl>
                                          <p:spTgt spid="4">
                                            <p:txEl>
                                              <p:pRg st="22" end="22"/>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4">
                                            <p:txEl>
                                              <p:pRg st="23" end="23"/>
                                            </p:txEl>
                                          </p:spTgt>
                                        </p:tgtEl>
                                      </p:cBhvr>
                                    </p:animEffect>
                                    <p:set>
                                      <p:cBhvr>
                                        <p:cTn id="25" dur="1" fill="hold">
                                          <p:stCondLst>
                                            <p:cond delay="499"/>
                                          </p:stCondLst>
                                        </p:cTn>
                                        <p:tgtEl>
                                          <p:spTgt spid="4">
                                            <p:txEl>
                                              <p:pRg st="23" end="23"/>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4">
                                            <p:txEl>
                                              <p:pRg st="24" end="24"/>
                                            </p:txEl>
                                          </p:spTgt>
                                        </p:tgtEl>
                                      </p:cBhvr>
                                    </p:animEffect>
                                    <p:set>
                                      <p:cBhvr>
                                        <p:cTn id="28" dur="1" fill="hold">
                                          <p:stCondLst>
                                            <p:cond delay="499"/>
                                          </p:stCondLst>
                                        </p:cTn>
                                        <p:tgtEl>
                                          <p:spTgt spid="4">
                                            <p:txEl>
                                              <p:pRg st="24" end="24"/>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4">
                                            <p:txEl>
                                              <p:pRg st="44" end="44"/>
                                            </p:txEl>
                                          </p:spTgt>
                                        </p:tgtEl>
                                      </p:cBhvr>
                                    </p:animEffect>
                                    <p:set>
                                      <p:cBhvr>
                                        <p:cTn id="31" dur="1" fill="hold">
                                          <p:stCondLst>
                                            <p:cond delay="499"/>
                                          </p:stCondLst>
                                        </p:cTn>
                                        <p:tgtEl>
                                          <p:spTgt spid="4">
                                            <p:txEl>
                                              <p:pRg st="44" end="44"/>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4">
                                            <p:txEl>
                                              <p:pRg st="45" end="45"/>
                                            </p:txEl>
                                          </p:spTgt>
                                        </p:tgtEl>
                                      </p:cBhvr>
                                    </p:animEffect>
                                    <p:set>
                                      <p:cBhvr>
                                        <p:cTn id="34" dur="1" fill="hold">
                                          <p:stCondLst>
                                            <p:cond delay="499"/>
                                          </p:stCondLst>
                                        </p:cTn>
                                        <p:tgtEl>
                                          <p:spTgt spid="4">
                                            <p:txEl>
                                              <p:pRg st="45" end="45"/>
                                            </p:txEl>
                                          </p:spTgt>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500"/>
                                        <p:tgtEl>
                                          <p:spTgt spid="4">
                                            <p:txEl>
                                              <p:pRg st="55" end="55"/>
                                            </p:txEl>
                                          </p:spTgt>
                                        </p:tgtEl>
                                      </p:cBhvr>
                                    </p:animEffect>
                                    <p:set>
                                      <p:cBhvr>
                                        <p:cTn id="37" dur="1" fill="hold">
                                          <p:stCondLst>
                                            <p:cond delay="499"/>
                                          </p:stCondLst>
                                        </p:cTn>
                                        <p:tgtEl>
                                          <p:spTgt spid="4">
                                            <p:txEl>
                                              <p:pRg st="55" end="55"/>
                                            </p:txEl>
                                          </p:spTgt>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4">
                                            <p:txEl>
                                              <p:pRg st="56" end="56"/>
                                            </p:txEl>
                                          </p:spTgt>
                                        </p:tgtEl>
                                      </p:cBhvr>
                                    </p:animEffect>
                                    <p:set>
                                      <p:cBhvr>
                                        <p:cTn id="40" dur="1" fill="hold">
                                          <p:stCondLst>
                                            <p:cond delay="499"/>
                                          </p:stCondLst>
                                        </p:cTn>
                                        <p:tgtEl>
                                          <p:spTgt spid="4">
                                            <p:txEl>
                                              <p:pRg st="56" end="56"/>
                                            </p:txEl>
                                          </p:spTgt>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p:cTn id="45" dur="1000" fill="hold"/>
                                        <p:tgtEl>
                                          <p:spTgt spid="5"/>
                                        </p:tgtEl>
                                        <p:attrNameLst>
                                          <p:attrName>ppt_w</p:attrName>
                                        </p:attrNameLst>
                                      </p:cBhvr>
                                      <p:tavLst>
                                        <p:tav tm="0">
                                          <p:val>
                                            <p:fltVal val="0"/>
                                          </p:val>
                                        </p:tav>
                                        <p:tav tm="100000">
                                          <p:val>
                                            <p:strVal val="#ppt_w"/>
                                          </p:val>
                                        </p:tav>
                                      </p:tavLst>
                                    </p:anim>
                                    <p:anim calcmode="lin" valueType="num">
                                      <p:cBhvr>
                                        <p:cTn id="46" dur="1000" fill="hold"/>
                                        <p:tgtEl>
                                          <p:spTgt spid="5"/>
                                        </p:tgtEl>
                                        <p:attrNameLst>
                                          <p:attrName>ppt_h</p:attrName>
                                        </p:attrNameLst>
                                      </p:cBhvr>
                                      <p:tavLst>
                                        <p:tav tm="0">
                                          <p:val>
                                            <p:fltVal val="0"/>
                                          </p:val>
                                        </p:tav>
                                        <p:tav tm="100000">
                                          <p:val>
                                            <p:strVal val="#ppt_h"/>
                                          </p:val>
                                        </p:tav>
                                      </p:tavLst>
                                    </p:anim>
                                    <p:anim calcmode="lin" valueType="num">
                                      <p:cBhvr>
                                        <p:cTn id="47" dur="1000" fill="hold"/>
                                        <p:tgtEl>
                                          <p:spTgt spid="5"/>
                                        </p:tgtEl>
                                        <p:attrNameLst>
                                          <p:attrName>style.rotation</p:attrName>
                                        </p:attrNameLst>
                                      </p:cBhvr>
                                      <p:tavLst>
                                        <p:tav tm="0">
                                          <p:val>
                                            <p:fltVal val="90"/>
                                          </p:val>
                                        </p:tav>
                                        <p:tav tm="100000">
                                          <p:val>
                                            <p:fltVal val="0"/>
                                          </p:val>
                                        </p:tav>
                                      </p:tavLst>
                                    </p:anim>
                                    <p:animEffect transition="in" filter="fade">
                                      <p:cBhvr>
                                        <p:cTn id="48"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Gemeinsam</a:t>
            </a:r>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Kirche</a:t>
            </a:r>
            <a:r>
              <a:rPr lang="en-US" sz="1800" dirty="0">
                <a:solidFill>
                  <a:schemeClr val="bg1"/>
                </a:solidFill>
                <a:latin typeface="Tahoma"/>
                <a:ea typeface="Tahoma"/>
                <a:cs typeface="Tahoma"/>
              </a:rPr>
              <a:t> sein 			    </a:t>
            </a:r>
            <a:r>
              <a:rPr lang="en-US" sz="1800" dirty="0" err="1">
                <a:solidFill>
                  <a:schemeClr val="bg1"/>
                </a:solidFill>
                <a:latin typeface="Tahoma"/>
                <a:ea typeface="Tahoma"/>
                <a:cs typeface="Tahoma"/>
              </a:rPr>
              <a:t>Ziel</a:t>
            </a:r>
            <a:r>
              <a:rPr lang="en-US" sz="1800" dirty="0">
                <a:solidFill>
                  <a:schemeClr val="bg1"/>
                </a:solidFill>
                <a:latin typeface="Tahoma"/>
                <a:ea typeface="Tahoma"/>
                <a:cs typeface="Tahoma"/>
              </a:rPr>
              <a:t> 2		         	                </a:t>
            </a:r>
            <a:r>
              <a:rPr lang="en-US" sz="1800" dirty="0" err="1">
                <a:solidFill>
                  <a:schemeClr val="bg1"/>
                </a:solidFill>
                <a:latin typeface="Tahoma"/>
                <a:ea typeface="Tahoma"/>
                <a:cs typeface="Tahoma"/>
              </a:rPr>
              <a:t>Ziele</a:t>
            </a:r>
            <a:r>
              <a:rPr lang="en-US" sz="1800" dirty="0">
                <a:solidFill>
                  <a:schemeClr val="bg1"/>
                </a:solidFill>
                <a:latin typeface="Tahoma"/>
                <a:ea typeface="Tahoma"/>
                <a:cs typeface="Tahoma"/>
              </a:rPr>
              <a:t> 2020 – 2024</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8"/>
            <a:ext cx="10515600" cy="453081"/>
          </a:xfrm>
        </p:spPr>
        <p:txBody>
          <a:bodyPr>
            <a:normAutofit lnSpcReduction="10000"/>
          </a:bodyPr>
          <a:lstStyle/>
          <a:p>
            <a:pPr marL="0" indent="0">
              <a:spcBef>
                <a:spcPts val="0"/>
              </a:spcBef>
              <a:buNone/>
            </a:pPr>
            <a:r>
              <a:rPr lang="en-US" kern="1400" dirty="0" err="1">
                <a:solidFill>
                  <a:srgbClr val="B00C0C"/>
                </a:solidFill>
                <a:latin typeface="Tahoma" panose="020B0604030504040204" pitchFamily="34" charset="0"/>
                <a:ea typeface="Tahoma" panose="020B0604030504040204" pitchFamily="34" charset="0"/>
                <a:cs typeface="Tahoma" panose="020B0604030504040204" pitchFamily="34" charset="0"/>
              </a:rPr>
              <a:t>Ziel</a:t>
            </a:r>
            <a:r>
              <a:rPr lang="en-US" kern="1400" dirty="0">
                <a:solidFill>
                  <a:srgbClr val="B00C0C"/>
                </a:solidFill>
                <a:latin typeface="Tahoma" panose="020B0604030504040204" pitchFamily="34" charset="0"/>
                <a:ea typeface="Tahoma" panose="020B0604030504040204" pitchFamily="34" charset="0"/>
                <a:cs typeface="Tahoma" panose="020B0604030504040204" pitchFamily="34" charset="0"/>
              </a:rPr>
              <a:t> 2	: </a:t>
            </a:r>
            <a:r>
              <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rPr>
              <a:t>Die evangelischen Kirchen fördern die Einheit der Kirche.</a:t>
            </a:r>
          </a:p>
          <a:p>
            <a:pPr marL="0" indent="0">
              <a:spcBef>
                <a:spcPts val="0"/>
              </a:spcBef>
              <a:buNone/>
            </a:pPr>
            <a:endPar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de-DE" dirty="0"/>
          </a:p>
        </p:txBody>
      </p:sp>
      <p:sp>
        <p:nvSpPr>
          <p:cNvPr id="4" name="Textfeld 3"/>
          <p:cNvSpPr txBox="1"/>
          <p:nvPr/>
        </p:nvSpPr>
        <p:spPr>
          <a:xfrm>
            <a:off x="838200" y="1852313"/>
            <a:ext cx="10515599" cy="4524315"/>
          </a:xfrm>
          <a:prstGeom prst="rect">
            <a:avLst/>
          </a:prstGeom>
          <a:noFill/>
        </p:spPr>
        <p:txBody>
          <a:bodyPr wrap="square" numCol="6" spcCol="7200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1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vertieft die Kirchen-gemeinschaft durch theologische Arbeit.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2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strebt Kirchen-gemeinschaft mit weiteren Kirchen an.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3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intensiviert den Austausch mit der Fellowship </a:t>
            </a:r>
            <a:r>
              <a:rPr lang="de-DE" dirty="0" err="1">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of</a:t>
            </a: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 Middle-East </a:t>
            </a:r>
            <a:r>
              <a:rPr lang="de-DE" dirty="0" err="1">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Evangelical</a:t>
            </a: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 </a:t>
            </a:r>
            <a:r>
              <a:rPr lang="de-DE" dirty="0" err="1">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Churches</a:t>
            </a: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4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bringt ihr Einheits-modell in ökumenische Dialoge 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5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führt einen formalen Dialog mit der römisch-katholischen Kirche.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6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setzt den Dialog mit den anglikanischen Kirchen in Europa fort. </a:t>
            </a:r>
          </a:p>
        </p:txBody>
      </p:sp>
      <p:sp>
        <p:nvSpPr>
          <p:cNvPr id="5" name="Textfeld 4">
            <a:extLst>
              <a:ext uri="{FF2B5EF4-FFF2-40B4-BE49-F238E27FC236}">
                <a16:creationId xmlns:a16="http://schemas.microsoft.com/office/drawing/2014/main" id="{46BF3B71-5553-4010-BB0D-6925A9C95E6C}"/>
              </a:ext>
            </a:extLst>
          </p:cNvPr>
          <p:cNvSpPr txBox="1"/>
          <p:nvPr/>
        </p:nvSpPr>
        <p:spPr>
          <a:xfrm>
            <a:off x="575619" y="4828413"/>
            <a:ext cx="11040762" cy="1200329"/>
          </a:xfrm>
          <a:prstGeom prst="rect">
            <a:avLst/>
          </a:prstGeom>
          <a:noFill/>
        </p:spPr>
        <p:txBody>
          <a:bodyPr wrap="square" rtlCol="0">
            <a:spAutoFit/>
          </a:bodyPr>
          <a:lstStyle/>
          <a:p>
            <a:r>
              <a:rPr lang="de-DE" dirty="0">
                <a:latin typeface="Tahoma" panose="020B0604030504040204" pitchFamily="34" charset="0"/>
                <a:ea typeface="Tahoma" panose="020B0604030504040204" pitchFamily="34" charset="0"/>
                <a:cs typeface="Tahoma" panose="020B0604030504040204" pitchFamily="34" charset="0"/>
              </a:rPr>
              <a:t>Die GEKE führt bestehende ökumenische Gespräche (z.B. mit baptistischen Kirchen) fort. Sie prüft die Möglichkeit neuer Dialoge auf Grundlage der Empfehlungen ihres Fachbeirats für ökumenische Fragen. Mit dem Päpstlichen Rat zur Förderung der Einheit der Christen führt sie einen Dialog über das Verständnis von Kirche und Kirchengemeinschaft.</a:t>
            </a:r>
          </a:p>
        </p:txBody>
      </p:sp>
    </p:spTree>
    <p:extLst>
      <p:ext uri="{BB962C8B-B14F-4D97-AF65-F5344CB8AC3E}">
        <p14:creationId xmlns:p14="http://schemas.microsoft.com/office/powerpoint/2010/main" val="3655085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
                                            <p:txEl>
                                              <p:pRg st="0" end="0"/>
                                            </p:txEl>
                                          </p:spTgt>
                                        </p:tgtEl>
                                      </p:cBhvr>
                                    </p:animEffect>
                                    <p:set>
                                      <p:cBhvr>
                                        <p:cTn id="7" dur="1" fill="hold">
                                          <p:stCondLst>
                                            <p:cond delay="499"/>
                                          </p:stCondLst>
                                        </p:cTn>
                                        <p:tgtEl>
                                          <p:spTgt spid="4">
                                            <p:txEl>
                                              <p:pRg st="0" end="0"/>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4">
                                            <p:txEl>
                                              <p:pRg st="1" end="1"/>
                                            </p:txEl>
                                          </p:spTgt>
                                        </p:tgtEl>
                                      </p:cBhvr>
                                    </p:animEffect>
                                    <p:set>
                                      <p:cBhvr>
                                        <p:cTn id="10" dur="1" fill="hold">
                                          <p:stCondLst>
                                            <p:cond delay="499"/>
                                          </p:stCondLst>
                                        </p:cTn>
                                        <p:tgtEl>
                                          <p:spTgt spid="4">
                                            <p:txEl>
                                              <p:pRg st="1" end="1"/>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4">
                                            <p:txEl>
                                              <p:pRg st="10" end="10"/>
                                            </p:txEl>
                                          </p:spTgt>
                                        </p:tgtEl>
                                      </p:cBhvr>
                                    </p:animEffect>
                                    <p:set>
                                      <p:cBhvr>
                                        <p:cTn id="13" dur="1" fill="hold">
                                          <p:stCondLst>
                                            <p:cond delay="499"/>
                                          </p:stCondLst>
                                        </p:cTn>
                                        <p:tgtEl>
                                          <p:spTgt spid="4">
                                            <p:txEl>
                                              <p:pRg st="10" end="10"/>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4">
                                            <p:txEl>
                                              <p:pRg st="11" end="11"/>
                                            </p:txEl>
                                          </p:spTgt>
                                        </p:tgtEl>
                                      </p:cBhvr>
                                    </p:animEffect>
                                    <p:set>
                                      <p:cBhvr>
                                        <p:cTn id="16" dur="1" fill="hold">
                                          <p:stCondLst>
                                            <p:cond delay="499"/>
                                          </p:stCondLst>
                                        </p:cTn>
                                        <p:tgtEl>
                                          <p:spTgt spid="4">
                                            <p:txEl>
                                              <p:pRg st="11" end="11"/>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4">
                                            <p:txEl>
                                              <p:pRg st="14" end="14"/>
                                            </p:txEl>
                                          </p:spTgt>
                                        </p:tgtEl>
                                      </p:cBhvr>
                                    </p:animEffect>
                                    <p:set>
                                      <p:cBhvr>
                                        <p:cTn id="19" dur="1" fill="hold">
                                          <p:stCondLst>
                                            <p:cond delay="499"/>
                                          </p:stCondLst>
                                        </p:cTn>
                                        <p:tgtEl>
                                          <p:spTgt spid="4">
                                            <p:txEl>
                                              <p:pRg st="14" end="14"/>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4">
                                            <p:txEl>
                                              <p:pRg st="22" end="22"/>
                                            </p:txEl>
                                          </p:spTgt>
                                        </p:tgtEl>
                                      </p:cBhvr>
                                    </p:animEffect>
                                    <p:set>
                                      <p:cBhvr>
                                        <p:cTn id="22" dur="1" fill="hold">
                                          <p:stCondLst>
                                            <p:cond delay="499"/>
                                          </p:stCondLst>
                                        </p:cTn>
                                        <p:tgtEl>
                                          <p:spTgt spid="4">
                                            <p:txEl>
                                              <p:pRg st="22" end="22"/>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4">
                                            <p:txEl>
                                              <p:pRg st="23" end="23"/>
                                            </p:txEl>
                                          </p:spTgt>
                                        </p:tgtEl>
                                      </p:cBhvr>
                                    </p:animEffect>
                                    <p:set>
                                      <p:cBhvr>
                                        <p:cTn id="25" dur="1" fill="hold">
                                          <p:stCondLst>
                                            <p:cond delay="499"/>
                                          </p:stCondLst>
                                        </p:cTn>
                                        <p:tgtEl>
                                          <p:spTgt spid="4">
                                            <p:txEl>
                                              <p:pRg st="23" end="23"/>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4">
                                            <p:txEl>
                                              <p:pRg st="24" end="24"/>
                                            </p:txEl>
                                          </p:spTgt>
                                        </p:tgtEl>
                                      </p:cBhvr>
                                    </p:animEffect>
                                    <p:set>
                                      <p:cBhvr>
                                        <p:cTn id="28" dur="1" fill="hold">
                                          <p:stCondLst>
                                            <p:cond delay="499"/>
                                          </p:stCondLst>
                                        </p:cTn>
                                        <p:tgtEl>
                                          <p:spTgt spid="4">
                                            <p:txEl>
                                              <p:pRg st="24" end="24"/>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4">
                                            <p:txEl>
                                              <p:pRg st="32" end="32"/>
                                            </p:txEl>
                                          </p:spTgt>
                                        </p:tgtEl>
                                      </p:cBhvr>
                                    </p:animEffect>
                                    <p:set>
                                      <p:cBhvr>
                                        <p:cTn id="31" dur="1" fill="hold">
                                          <p:stCondLst>
                                            <p:cond delay="499"/>
                                          </p:stCondLst>
                                        </p:cTn>
                                        <p:tgtEl>
                                          <p:spTgt spid="4">
                                            <p:txEl>
                                              <p:pRg st="32" end="32"/>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4">
                                            <p:txEl>
                                              <p:pRg st="33" end="33"/>
                                            </p:txEl>
                                          </p:spTgt>
                                        </p:tgtEl>
                                      </p:cBhvr>
                                    </p:animEffect>
                                    <p:set>
                                      <p:cBhvr>
                                        <p:cTn id="34" dur="1" fill="hold">
                                          <p:stCondLst>
                                            <p:cond delay="499"/>
                                          </p:stCondLst>
                                        </p:cTn>
                                        <p:tgtEl>
                                          <p:spTgt spid="4">
                                            <p:txEl>
                                              <p:pRg st="33" end="33"/>
                                            </p:txEl>
                                          </p:spTgt>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500"/>
                                        <p:tgtEl>
                                          <p:spTgt spid="4">
                                            <p:txEl>
                                              <p:pRg st="34" end="34"/>
                                            </p:txEl>
                                          </p:spTgt>
                                        </p:tgtEl>
                                      </p:cBhvr>
                                    </p:animEffect>
                                    <p:set>
                                      <p:cBhvr>
                                        <p:cTn id="37" dur="1" fill="hold">
                                          <p:stCondLst>
                                            <p:cond delay="499"/>
                                          </p:stCondLst>
                                        </p:cTn>
                                        <p:tgtEl>
                                          <p:spTgt spid="4">
                                            <p:txEl>
                                              <p:pRg st="34" end="34"/>
                                            </p:txEl>
                                          </p:spTgt>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4">
                                            <p:txEl>
                                              <p:pRg st="35" end="35"/>
                                            </p:txEl>
                                          </p:spTgt>
                                        </p:tgtEl>
                                      </p:cBhvr>
                                    </p:animEffect>
                                    <p:set>
                                      <p:cBhvr>
                                        <p:cTn id="40" dur="1" fill="hold">
                                          <p:stCondLst>
                                            <p:cond delay="499"/>
                                          </p:stCondLst>
                                        </p:cTn>
                                        <p:tgtEl>
                                          <p:spTgt spid="4">
                                            <p:txEl>
                                              <p:pRg st="35" end="35"/>
                                            </p:txEl>
                                          </p:spTgt>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500"/>
                                        <p:tgtEl>
                                          <p:spTgt spid="4">
                                            <p:txEl>
                                              <p:pRg st="55" end="55"/>
                                            </p:txEl>
                                          </p:spTgt>
                                        </p:tgtEl>
                                      </p:cBhvr>
                                    </p:animEffect>
                                    <p:set>
                                      <p:cBhvr>
                                        <p:cTn id="43" dur="1" fill="hold">
                                          <p:stCondLst>
                                            <p:cond delay="499"/>
                                          </p:stCondLst>
                                        </p:cTn>
                                        <p:tgtEl>
                                          <p:spTgt spid="4">
                                            <p:txEl>
                                              <p:pRg st="55" end="55"/>
                                            </p:txEl>
                                          </p:spTgt>
                                        </p:tgtEl>
                                        <p:attrNameLst>
                                          <p:attrName>style.visibility</p:attrName>
                                        </p:attrNameLst>
                                      </p:cBhvr>
                                      <p:to>
                                        <p:strVal val="hidden"/>
                                      </p:to>
                                    </p:set>
                                  </p:childTnLst>
                                </p:cTn>
                              </p:par>
                              <p:par>
                                <p:cTn id="44" presetID="10" presetClass="exit" presetSubtype="0" fill="hold" nodeType="withEffect">
                                  <p:stCondLst>
                                    <p:cond delay="0"/>
                                  </p:stCondLst>
                                  <p:childTnLst>
                                    <p:animEffect transition="out" filter="fade">
                                      <p:cBhvr>
                                        <p:cTn id="45" dur="500"/>
                                        <p:tgtEl>
                                          <p:spTgt spid="4">
                                            <p:txEl>
                                              <p:pRg st="56" end="56"/>
                                            </p:txEl>
                                          </p:spTgt>
                                        </p:tgtEl>
                                      </p:cBhvr>
                                    </p:animEffect>
                                    <p:set>
                                      <p:cBhvr>
                                        <p:cTn id="46" dur="1" fill="hold">
                                          <p:stCondLst>
                                            <p:cond delay="499"/>
                                          </p:stCondLst>
                                        </p:cTn>
                                        <p:tgtEl>
                                          <p:spTgt spid="4">
                                            <p:txEl>
                                              <p:pRg st="56" end="56"/>
                                            </p:txEl>
                                          </p:spTgt>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31" presetClass="entr" presetSubtype="0" fill="hold" grpId="0" nodeType="clickEffect">
                                  <p:stCondLst>
                                    <p:cond delay="0"/>
                                  </p:stCondLst>
                                  <p:childTnLst>
                                    <p:set>
                                      <p:cBhvr>
                                        <p:cTn id="50" dur="1" fill="hold">
                                          <p:stCondLst>
                                            <p:cond delay="0"/>
                                          </p:stCondLst>
                                        </p:cTn>
                                        <p:tgtEl>
                                          <p:spTgt spid="5"/>
                                        </p:tgtEl>
                                        <p:attrNameLst>
                                          <p:attrName>style.visibility</p:attrName>
                                        </p:attrNameLst>
                                      </p:cBhvr>
                                      <p:to>
                                        <p:strVal val="visible"/>
                                      </p:to>
                                    </p:set>
                                    <p:anim calcmode="lin" valueType="num">
                                      <p:cBhvr>
                                        <p:cTn id="51" dur="1000" fill="hold"/>
                                        <p:tgtEl>
                                          <p:spTgt spid="5"/>
                                        </p:tgtEl>
                                        <p:attrNameLst>
                                          <p:attrName>ppt_w</p:attrName>
                                        </p:attrNameLst>
                                      </p:cBhvr>
                                      <p:tavLst>
                                        <p:tav tm="0">
                                          <p:val>
                                            <p:fltVal val="0"/>
                                          </p:val>
                                        </p:tav>
                                        <p:tav tm="100000">
                                          <p:val>
                                            <p:strVal val="#ppt_w"/>
                                          </p:val>
                                        </p:tav>
                                      </p:tavLst>
                                    </p:anim>
                                    <p:anim calcmode="lin" valueType="num">
                                      <p:cBhvr>
                                        <p:cTn id="52" dur="1000" fill="hold"/>
                                        <p:tgtEl>
                                          <p:spTgt spid="5"/>
                                        </p:tgtEl>
                                        <p:attrNameLst>
                                          <p:attrName>ppt_h</p:attrName>
                                        </p:attrNameLst>
                                      </p:cBhvr>
                                      <p:tavLst>
                                        <p:tav tm="0">
                                          <p:val>
                                            <p:fltVal val="0"/>
                                          </p:val>
                                        </p:tav>
                                        <p:tav tm="100000">
                                          <p:val>
                                            <p:strVal val="#ppt_h"/>
                                          </p:val>
                                        </p:tav>
                                      </p:tavLst>
                                    </p:anim>
                                    <p:anim calcmode="lin" valueType="num">
                                      <p:cBhvr>
                                        <p:cTn id="53" dur="1000" fill="hold"/>
                                        <p:tgtEl>
                                          <p:spTgt spid="5"/>
                                        </p:tgtEl>
                                        <p:attrNameLst>
                                          <p:attrName>style.rotation</p:attrName>
                                        </p:attrNameLst>
                                      </p:cBhvr>
                                      <p:tavLst>
                                        <p:tav tm="0">
                                          <p:val>
                                            <p:fltVal val="90"/>
                                          </p:val>
                                        </p:tav>
                                        <p:tav tm="100000">
                                          <p:val>
                                            <p:fltVal val="0"/>
                                          </p:val>
                                        </p:tav>
                                      </p:tavLst>
                                    </p:anim>
                                    <p:animEffect transition="in" filter="fade">
                                      <p:cBhvr>
                                        <p:cTn id="54"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fontScale="90000"/>
          </a:bodyPr>
          <a:lstStyle/>
          <a:p>
            <a:r>
              <a:rPr lang="en-US" sz="1800" dirty="0">
                <a:solidFill>
                  <a:schemeClr val="bg1"/>
                </a:solidFill>
                <a:latin typeface="Tahoma"/>
                <a:ea typeface="Tahoma"/>
                <a:cs typeface="Tahoma"/>
              </a:rPr>
              <a:t>  </a:t>
            </a:r>
            <a:r>
              <a:rPr lang="en-US" sz="2000" dirty="0" err="1">
                <a:solidFill>
                  <a:schemeClr val="bg1"/>
                </a:solidFill>
                <a:latin typeface="Tahoma"/>
                <a:ea typeface="Tahoma"/>
                <a:cs typeface="Tahoma"/>
              </a:rPr>
              <a:t>Gemeinsam</a:t>
            </a:r>
            <a:r>
              <a:rPr lang="en-US" sz="2000" dirty="0">
                <a:solidFill>
                  <a:schemeClr val="bg1"/>
                </a:solidFill>
                <a:latin typeface="Tahoma"/>
                <a:ea typeface="Tahoma"/>
                <a:cs typeface="Tahoma"/>
              </a:rPr>
              <a:t> </a:t>
            </a:r>
            <a:r>
              <a:rPr lang="en-US" sz="2000" dirty="0" err="1">
                <a:solidFill>
                  <a:schemeClr val="bg1"/>
                </a:solidFill>
                <a:latin typeface="Tahoma"/>
                <a:ea typeface="Tahoma"/>
                <a:cs typeface="Tahoma"/>
              </a:rPr>
              <a:t>Kirche</a:t>
            </a:r>
            <a:r>
              <a:rPr lang="en-US" sz="2000" dirty="0">
                <a:solidFill>
                  <a:schemeClr val="bg1"/>
                </a:solidFill>
                <a:latin typeface="Tahoma"/>
                <a:ea typeface="Tahoma"/>
                <a:cs typeface="Tahoma"/>
              </a:rPr>
              <a:t> sein                                </a:t>
            </a:r>
            <a:r>
              <a:rPr lang="en-US" sz="2000" dirty="0" err="1">
                <a:solidFill>
                  <a:schemeClr val="bg1"/>
                </a:solidFill>
                <a:latin typeface="Tahoma"/>
                <a:ea typeface="Tahoma"/>
                <a:cs typeface="Tahoma"/>
              </a:rPr>
              <a:t>Vorwort</a:t>
            </a:r>
            <a:r>
              <a:rPr lang="en-US" sz="2000" dirty="0">
                <a:solidFill>
                  <a:schemeClr val="bg1"/>
                </a:solidFill>
                <a:latin typeface="Tahoma"/>
                <a:ea typeface="Tahoma"/>
                <a:cs typeface="Tahoma"/>
              </a:rPr>
              <a:t>                                         </a:t>
            </a:r>
            <a:r>
              <a:rPr lang="en-US" sz="2000" dirty="0" err="1">
                <a:solidFill>
                  <a:schemeClr val="bg1"/>
                </a:solidFill>
                <a:latin typeface="Tahoma"/>
                <a:ea typeface="Tahoma"/>
                <a:cs typeface="Tahoma"/>
              </a:rPr>
              <a:t>Ziele</a:t>
            </a:r>
            <a:r>
              <a:rPr lang="en-US" sz="2000" dirty="0">
                <a:solidFill>
                  <a:schemeClr val="bg1"/>
                </a:solidFill>
                <a:latin typeface="Tahoma"/>
                <a:ea typeface="Tahoma"/>
                <a:cs typeface="Tahoma"/>
              </a:rPr>
              <a:t> 2020 – 2024  </a:t>
            </a:r>
            <a:endParaRPr lang="de-DE" sz="20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8"/>
            <a:ext cx="10515600" cy="4875385"/>
          </a:xfrm>
        </p:spPr>
        <p:txBody>
          <a:bodyPr vert="horz" lIns="91440" tIns="45720" rIns="91440" bIns="45720" rtlCol="0" anchor="t">
            <a:normAutofit/>
          </a:bodyPr>
          <a:lstStyle/>
          <a:p>
            <a:pPr marL="0" marR="0" indent="0" algn="ctr">
              <a:spcBef>
                <a:spcPts val="0"/>
              </a:spcBef>
              <a:spcAft>
                <a:spcPts val="0"/>
              </a:spcAft>
              <a:buNone/>
            </a:pPr>
            <a:endParaRPr lang="en-US" kern="1400" dirty="0">
              <a:solidFill>
                <a:schemeClr val="accent1">
                  <a:lumMod val="75000"/>
                </a:schemeClr>
              </a:solidFill>
              <a:effectLst/>
              <a:latin typeface="Tahoma" panose="020B0604030504040204" pitchFamily="34" charset="0"/>
              <a:ea typeface="Tahoma" panose="020B0604030504040204" pitchFamily="34" charset="0"/>
              <a:cs typeface="Tahoma" panose="020B0604030504040204" pitchFamily="34" charset="0"/>
            </a:endParaRPr>
          </a:p>
          <a:p>
            <a:pPr algn="ctr">
              <a:lnSpc>
                <a:spcPct val="110000"/>
              </a:lnSpc>
              <a:buNone/>
            </a:pPr>
            <a:r>
              <a:rPr lang="de-DE" kern="1400" dirty="0">
                <a:solidFill>
                  <a:schemeClr val="accent1">
                    <a:lumMod val="75000"/>
                  </a:schemeClr>
                </a:solidFill>
                <a:latin typeface="Tahoma"/>
                <a:ea typeface="+mn-lt"/>
                <a:cs typeface="+mn-lt"/>
              </a:rPr>
              <a:t>Kirchengemeinschaft im Sinne dieser Konkordie bedeutet, dass Kirchen verschiedenen Bekenntnisstandes aufgrund der </a:t>
            </a:r>
            <a:r>
              <a:rPr lang="de-DE" kern="1400" dirty="0" err="1">
                <a:solidFill>
                  <a:schemeClr val="accent1">
                    <a:lumMod val="75000"/>
                  </a:schemeClr>
                </a:solidFill>
                <a:latin typeface="Tahoma"/>
                <a:ea typeface="+mn-lt"/>
                <a:cs typeface="+mn-lt"/>
              </a:rPr>
              <a:t>ge-wonnenen</a:t>
            </a:r>
            <a:r>
              <a:rPr lang="de-DE" kern="1400" dirty="0">
                <a:solidFill>
                  <a:schemeClr val="accent1">
                    <a:lumMod val="75000"/>
                  </a:schemeClr>
                </a:solidFill>
                <a:latin typeface="Tahoma"/>
                <a:ea typeface="+mn-lt"/>
                <a:cs typeface="+mn-lt"/>
              </a:rPr>
              <a:t> Übereinstimmung im Verständnis des Evangeliums einander Gemeinschaft an Wort und Sakrament gewähren und eine möglichst große Gemeinsamkeit in Zeugnis und Dienst an der Welt erstreben. </a:t>
            </a:r>
          </a:p>
          <a:p>
            <a:pPr algn="ctr">
              <a:lnSpc>
                <a:spcPct val="110000"/>
              </a:lnSpc>
              <a:buNone/>
            </a:pPr>
            <a:endParaRPr lang="de-DE" kern="1400" dirty="0">
              <a:solidFill>
                <a:schemeClr val="accent1">
                  <a:lumMod val="75000"/>
                </a:schemeClr>
              </a:solidFill>
              <a:latin typeface="Tahoma"/>
              <a:ea typeface="+mn-lt"/>
              <a:cs typeface="+mn-lt"/>
            </a:endParaRPr>
          </a:p>
          <a:p>
            <a:pPr algn="ctr">
              <a:lnSpc>
                <a:spcPct val="110000"/>
              </a:lnSpc>
              <a:buNone/>
            </a:pPr>
            <a:r>
              <a:rPr lang="de-AT" kern="1400" dirty="0">
                <a:solidFill>
                  <a:schemeClr val="accent1">
                    <a:lumMod val="75000"/>
                  </a:schemeClr>
                </a:solidFill>
                <a:latin typeface="Tahoma"/>
                <a:ea typeface="+mn-lt"/>
                <a:cs typeface="+mn-lt"/>
              </a:rPr>
              <a:t>(Leuenberger Konkordie 29)</a:t>
            </a:r>
            <a:endParaRPr lang="de-DE" kern="1400" dirty="0">
              <a:solidFill>
                <a:schemeClr val="accent1">
                  <a:lumMod val="75000"/>
                </a:schemeClr>
              </a:solidFill>
              <a:latin typeface="Tahoma"/>
              <a:ea typeface="+mn-lt"/>
              <a:cs typeface="+mn-lt"/>
            </a:endParaRPr>
          </a:p>
          <a:p>
            <a:pPr marL="0" indent="0" algn="ctr">
              <a:buNone/>
            </a:pPr>
            <a:endParaRPr lang="de-DE" kern="1400" dirty="0">
              <a:solidFill>
                <a:schemeClr val="accent1">
                  <a:lumMod val="75000"/>
                </a:schemeClr>
              </a:solidFill>
              <a:latin typeface="Tahoma"/>
              <a:ea typeface="Tahoma"/>
              <a:cs typeface="Tahoma"/>
            </a:endParaRPr>
          </a:p>
          <a:p>
            <a:pPr marL="0" indent="0">
              <a:spcBef>
                <a:spcPts val="0"/>
              </a:spcBef>
              <a:buNone/>
            </a:pPr>
            <a:endParaRPr lang="en-US" kern="1400" dirty="0">
              <a:solidFill>
                <a:schemeClr val="accent1">
                  <a:lumMod val="75000"/>
                </a:schemeClr>
              </a:solidFill>
              <a:effectLst/>
              <a:latin typeface="Tahoma" panose="020B0604030504040204" pitchFamily="34" charset="0"/>
              <a:ea typeface="Tahoma" panose="020B0604030504040204" pitchFamily="34" charset="0"/>
              <a:cs typeface="Tahoma" panose="020B0604030504040204" pitchFamily="34" charset="0"/>
            </a:endParaRPr>
          </a:p>
          <a:p>
            <a:pPr marL="0" indent="0">
              <a:buNone/>
            </a:pPr>
            <a:endParaRPr lang="de-DE" dirty="0"/>
          </a:p>
        </p:txBody>
      </p:sp>
    </p:spTree>
    <p:extLst>
      <p:ext uri="{BB962C8B-B14F-4D97-AF65-F5344CB8AC3E}">
        <p14:creationId xmlns:p14="http://schemas.microsoft.com/office/powerpoint/2010/main" val="3609837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Gemeinsam</a:t>
            </a:r>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Kirche</a:t>
            </a:r>
            <a:r>
              <a:rPr lang="en-US" sz="1800" dirty="0">
                <a:solidFill>
                  <a:schemeClr val="bg1"/>
                </a:solidFill>
                <a:latin typeface="Tahoma"/>
                <a:ea typeface="Tahoma"/>
                <a:cs typeface="Tahoma"/>
              </a:rPr>
              <a:t> sein 			    </a:t>
            </a:r>
            <a:r>
              <a:rPr lang="en-US" sz="1800" dirty="0" err="1">
                <a:solidFill>
                  <a:schemeClr val="bg1"/>
                </a:solidFill>
                <a:latin typeface="Tahoma"/>
                <a:ea typeface="Tahoma"/>
                <a:cs typeface="Tahoma"/>
              </a:rPr>
              <a:t>Ziel</a:t>
            </a:r>
            <a:r>
              <a:rPr lang="en-US" sz="1800" dirty="0">
                <a:solidFill>
                  <a:schemeClr val="bg1"/>
                </a:solidFill>
                <a:latin typeface="Tahoma"/>
                <a:ea typeface="Tahoma"/>
                <a:cs typeface="Tahoma"/>
              </a:rPr>
              <a:t> 2		         	                </a:t>
            </a:r>
            <a:r>
              <a:rPr lang="en-US" sz="1800" dirty="0" err="1">
                <a:solidFill>
                  <a:schemeClr val="bg1"/>
                </a:solidFill>
                <a:latin typeface="Tahoma"/>
                <a:ea typeface="Tahoma"/>
                <a:cs typeface="Tahoma"/>
              </a:rPr>
              <a:t>Ziele</a:t>
            </a:r>
            <a:r>
              <a:rPr lang="en-US" sz="1800" dirty="0">
                <a:solidFill>
                  <a:schemeClr val="bg1"/>
                </a:solidFill>
                <a:latin typeface="Tahoma"/>
                <a:ea typeface="Tahoma"/>
                <a:cs typeface="Tahoma"/>
              </a:rPr>
              <a:t> 2020 – 2024</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8"/>
            <a:ext cx="10515600" cy="453081"/>
          </a:xfrm>
        </p:spPr>
        <p:txBody>
          <a:bodyPr>
            <a:normAutofit lnSpcReduction="10000"/>
          </a:bodyPr>
          <a:lstStyle/>
          <a:p>
            <a:pPr marL="0" indent="0">
              <a:spcBef>
                <a:spcPts val="0"/>
              </a:spcBef>
              <a:buNone/>
            </a:pPr>
            <a:r>
              <a:rPr lang="en-US" kern="1400" dirty="0" err="1">
                <a:solidFill>
                  <a:srgbClr val="B00C0C"/>
                </a:solidFill>
                <a:latin typeface="Tahoma" panose="020B0604030504040204" pitchFamily="34" charset="0"/>
                <a:ea typeface="Tahoma" panose="020B0604030504040204" pitchFamily="34" charset="0"/>
                <a:cs typeface="Tahoma" panose="020B0604030504040204" pitchFamily="34" charset="0"/>
              </a:rPr>
              <a:t>Ziel</a:t>
            </a:r>
            <a:r>
              <a:rPr lang="en-US" kern="1400" dirty="0">
                <a:solidFill>
                  <a:srgbClr val="B00C0C"/>
                </a:solidFill>
                <a:latin typeface="Tahoma" panose="020B0604030504040204" pitchFamily="34" charset="0"/>
                <a:ea typeface="Tahoma" panose="020B0604030504040204" pitchFamily="34" charset="0"/>
                <a:cs typeface="Tahoma" panose="020B0604030504040204" pitchFamily="34" charset="0"/>
              </a:rPr>
              <a:t> 2	: </a:t>
            </a:r>
            <a:r>
              <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rPr>
              <a:t>Die evangelischen Kirchen fördern die Einheit der Kirche.</a:t>
            </a:r>
          </a:p>
          <a:p>
            <a:pPr marL="0" indent="0">
              <a:spcBef>
                <a:spcPts val="0"/>
              </a:spcBef>
              <a:buNone/>
            </a:pPr>
            <a:endPar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de-DE" dirty="0"/>
          </a:p>
        </p:txBody>
      </p:sp>
      <p:sp>
        <p:nvSpPr>
          <p:cNvPr id="4" name="Textfeld 3"/>
          <p:cNvSpPr txBox="1"/>
          <p:nvPr/>
        </p:nvSpPr>
        <p:spPr>
          <a:xfrm>
            <a:off x="838200" y="1852313"/>
            <a:ext cx="10515599" cy="4524315"/>
          </a:xfrm>
          <a:prstGeom prst="rect">
            <a:avLst/>
          </a:prstGeom>
          <a:noFill/>
        </p:spPr>
        <p:txBody>
          <a:bodyPr wrap="square" numCol="6" spcCol="7200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1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vertieft die Kirchen-gemeinschaft durch theologische Arbeit.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2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strebt Kirchen-gemeinschaft mit weiteren Kirchen an.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3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intensiviert den Austausch mit der Fellowship </a:t>
            </a:r>
            <a:r>
              <a:rPr lang="de-DE" dirty="0" err="1">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of</a:t>
            </a: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 Middle-East </a:t>
            </a:r>
            <a:r>
              <a:rPr lang="de-DE" dirty="0" err="1">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Evangelical</a:t>
            </a: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 </a:t>
            </a:r>
            <a:r>
              <a:rPr lang="de-DE" dirty="0" err="1">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Churches</a:t>
            </a: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4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bringt ihr Einheits-modell in ökumenische Dialoge 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5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führt einen formalen Dialog mit der römisch-katholischen Kirche.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6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setzt den Dialog mit den anglikanischen Kirchen in Europa fort. </a:t>
            </a:r>
          </a:p>
        </p:txBody>
      </p:sp>
      <p:sp>
        <p:nvSpPr>
          <p:cNvPr id="5" name="Textfeld 4">
            <a:extLst>
              <a:ext uri="{FF2B5EF4-FFF2-40B4-BE49-F238E27FC236}">
                <a16:creationId xmlns:a16="http://schemas.microsoft.com/office/drawing/2014/main" id="{46BF3B71-5553-4010-BB0D-6925A9C95E6C}"/>
              </a:ext>
            </a:extLst>
          </p:cNvPr>
          <p:cNvSpPr txBox="1"/>
          <p:nvPr/>
        </p:nvSpPr>
        <p:spPr>
          <a:xfrm>
            <a:off x="575619" y="4828413"/>
            <a:ext cx="11040762" cy="923330"/>
          </a:xfrm>
          <a:prstGeom prst="rect">
            <a:avLst/>
          </a:prstGeom>
          <a:noFill/>
        </p:spPr>
        <p:txBody>
          <a:bodyPr wrap="square" rtlCol="0">
            <a:spAutoFit/>
          </a:bodyPr>
          <a:lstStyle/>
          <a:p>
            <a:r>
              <a:rPr lang="de-DE" dirty="0">
                <a:latin typeface="Tahoma" panose="020B0604030504040204" pitchFamily="34" charset="0"/>
                <a:ea typeface="Tahoma" panose="020B0604030504040204" pitchFamily="34" charset="0"/>
                <a:cs typeface="Tahoma" panose="020B0604030504040204" pitchFamily="34" charset="0"/>
              </a:rPr>
              <a:t>Die GEKE verfolgt dabei das Ziel, ein Abkommen zwischen den anglikanischen Kirchen in Europa und der GEKE zu schließen, das die bereits erreichte Gemeinschaft in Wort und Sakrament zwischen einzelnen Mitgliedskirchen der GEKE und anglikanischen Kirchen einschließt und auf die europäische Ebene ausdehnt. </a:t>
            </a:r>
          </a:p>
        </p:txBody>
      </p:sp>
    </p:spTree>
    <p:extLst>
      <p:ext uri="{BB962C8B-B14F-4D97-AF65-F5344CB8AC3E}">
        <p14:creationId xmlns:p14="http://schemas.microsoft.com/office/powerpoint/2010/main" val="3758650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
                                            <p:txEl>
                                              <p:pRg st="0" end="0"/>
                                            </p:txEl>
                                          </p:spTgt>
                                        </p:tgtEl>
                                      </p:cBhvr>
                                    </p:animEffect>
                                    <p:set>
                                      <p:cBhvr>
                                        <p:cTn id="7" dur="1" fill="hold">
                                          <p:stCondLst>
                                            <p:cond delay="499"/>
                                          </p:stCondLst>
                                        </p:cTn>
                                        <p:tgtEl>
                                          <p:spTgt spid="4">
                                            <p:txEl>
                                              <p:pRg st="0" end="0"/>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4">
                                            <p:txEl>
                                              <p:pRg st="1" end="1"/>
                                            </p:txEl>
                                          </p:spTgt>
                                        </p:tgtEl>
                                      </p:cBhvr>
                                    </p:animEffect>
                                    <p:set>
                                      <p:cBhvr>
                                        <p:cTn id="10" dur="1" fill="hold">
                                          <p:stCondLst>
                                            <p:cond delay="499"/>
                                          </p:stCondLst>
                                        </p:cTn>
                                        <p:tgtEl>
                                          <p:spTgt spid="4">
                                            <p:txEl>
                                              <p:pRg st="1" end="1"/>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4">
                                            <p:txEl>
                                              <p:pRg st="10" end="10"/>
                                            </p:txEl>
                                          </p:spTgt>
                                        </p:tgtEl>
                                      </p:cBhvr>
                                    </p:animEffect>
                                    <p:set>
                                      <p:cBhvr>
                                        <p:cTn id="13" dur="1" fill="hold">
                                          <p:stCondLst>
                                            <p:cond delay="499"/>
                                          </p:stCondLst>
                                        </p:cTn>
                                        <p:tgtEl>
                                          <p:spTgt spid="4">
                                            <p:txEl>
                                              <p:pRg st="10" end="10"/>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4">
                                            <p:txEl>
                                              <p:pRg st="11" end="11"/>
                                            </p:txEl>
                                          </p:spTgt>
                                        </p:tgtEl>
                                      </p:cBhvr>
                                    </p:animEffect>
                                    <p:set>
                                      <p:cBhvr>
                                        <p:cTn id="16" dur="1" fill="hold">
                                          <p:stCondLst>
                                            <p:cond delay="499"/>
                                          </p:stCondLst>
                                        </p:cTn>
                                        <p:tgtEl>
                                          <p:spTgt spid="4">
                                            <p:txEl>
                                              <p:pRg st="11" end="11"/>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4">
                                            <p:txEl>
                                              <p:pRg st="14" end="14"/>
                                            </p:txEl>
                                          </p:spTgt>
                                        </p:tgtEl>
                                      </p:cBhvr>
                                    </p:animEffect>
                                    <p:set>
                                      <p:cBhvr>
                                        <p:cTn id="19" dur="1" fill="hold">
                                          <p:stCondLst>
                                            <p:cond delay="499"/>
                                          </p:stCondLst>
                                        </p:cTn>
                                        <p:tgtEl>
                                          <p:spTgt spid="4">
                                            <p:txEl>
                                              <p:pRg st="14" end="14"/>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4">
                                            <p:txEl>
                                              <p:pRg st="22" end="22"/>
                                            </p:txEl>
                                          </p:spTgt>
                                        </p:tgtEl>
                                      </p:cBhvr>
                                    </p:animEffect>
                                    <p:set>
                                      <p:cBhvr>
                                        <p:cTn id="22" dur="1" fill="hold">
                                          <p:stCondLst>
                                            <p:cond delay="499"/>
                                          </p:stCondLst>
                                        </p:cTn>
                                        <p:tgtEl>
                                          <p:spTgt spid="4">
                                            <p:txEl>
                                              <p:pRg st="22" end="22"/>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4">
                                            <p:txEl>
                                              <p:pRg st="23" end="23"/>
                                            </p:txEl>
                                          </p:spTgt>
                                        </p:tgtEl>
                                      </p:cBhvr>
                                    </p:animEffect>
                                    <p:set>
                                      <p:cBhvr>
                                        <p:cTn id="25" dur="1" fill="hold">
                                          <p:stCondLst>
                                            <p:cond delay="499"/>
                                          </p:stCondLst>
                                        </p:cTn>
                                        <p:tgtEl>
                                          <p:spTgt spid="4">
                                            <p:txEl>
                                              <p:pRg st="23" end="23"/>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4">
                                            <p:txEl>
                                              <p:pRg st="24" end="24"/>
                                            </p:txEl>
                                          </p:spTgt>
                                        </p:tgtEl>
                                      </p:cBhvr>
                                    </p:animEffect>
                                    <p:set>
                                      <p:cBhvr>
                                        <p:cTn id="28" dur="1" fill="hold">
                                          <p:stCondLst>
                                            <p:cond delay="499"/>
                                          </p:stCondLst>
                                        </p:cTn>
                                        <p:tgtEl>
                                          <p:spTgt spid="4">
                                            <p:txEl>
                                              <p:pRg st="24" end="24"/>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4">
                                            <p:txEl>
                                              <p:pRg st="32" end="32"/>
                                            </p:txEl>
                                          </p:spTgt>
                                        </p:tgtEl>
                                      </p:cBhvr>
                                    </p:animEffect>
                                    <p:set>
                                      <p:cBhvr>
                                        <p:cTn id="31" dur="1" fill="hold">
                                          <p:stCondLst>
                                            <p:cond delay="499"/>
                                          </p:stCondLst>
                                        </p:cTn>
                                        <p:tgtEl>
                                          <p:spTgt spid="4">
                                            <p:txEl>
                                              <p:pRg st="32" end="32"/>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4">
                                            <p:txEl>
                                              <p:pRg st="33" end="33"/>
                                            </p:txEl>
                                          </p:spTgt>
                                        </p:tgtEl>
                                      </p:cBhvr>
                                    </p:animEffect>
                                    <p:set>
                                      <p:cBhvr>
                                        <p:cTn id="34" dur="1" fill="hold">
                                          <p:stCondLst>
                                            <p:cond delay="499"/>
                                          </p:stCondLst>
                                        </p:cTn>
                                        <p:tgtEl>
                                          <p:spTgt spid="4">
                                            <p:txEl>
                                              <p:pRg st="33" end="33"/>
                                            </p:txEl>
                                          </p:spTgt>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500"/>
                                        <p:tgtEl>
                                          <p:spTgt spid="4">
                                            <p:txEl>
                                              <p:pRg st="34" end="34"/>
                                            </p:txEl>
                                          </p:spTgt>
                                        </p:tgtEl>
                                      </p:cBhvr>
                                    </p:animEffect>
                                    <p:set>
                                      <p:cBhvr>
                                        <p:cTn id="37" dur="1" fill="hold">
                                          <p:stCondLst>
                                            <p:cond delay="499"/>
                                          </p:stCondLst>
                                        </p:cTn>
                                        <p:tgtEl>
                                          <p:spTgt spid="4">
                                            <p:txEl>
                                              <p:pRg st="34" end="34"/>
                                            </p:txEl>
                                          </p:spTgt>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4">
                                            <p:txEl>
                                              <p:pRg st="35" end="35"/>
                                            </p:txEl>
                                          </p:spTgt>
                                        </p:tgtEl>
                                      </p:cBhvr>
                                    </p:animEffect>
                                    <p:set>
                                      <p:cBhvr>
                                        <p:cTn id="40" dur="1" fill="hold">
                                          <p:stCondLst>
                                            <p:cond delay="499"/>
                                          </p:stCondLst>
                                        </p:cTn>
                                        <p:tgtEl>
                                          <p:spTgt spid="4">
                                            <p:txEl>
                                              <p:pRg st="35" end="35"/>
                                            </p:txEl>
                                          </p:spTgt>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500"/>
                                        <p:tgtEl>
                                          <p:spTgt spid="4">
                                            <p:txEl>
                                              <p:pRg st="44" end="44"/>
                                            </p:txEl>
                                          </p:spTgt>
                                        </p:tgtEl>
                                      </p:cBhvr>
                                    </p:animEffect>
                                    <p:set>
                                      <p:cBhvr>
                                        <p:cTn id="43" dur="1" fill="hold">
                                          <p:stCondLst>
                                            <p:cond delay="499"/>
                                          </p:stCondLst>
                                        </p:cTn>
                                        <p:tgtEl>
                                          <p:spTgt spid="4">
                                            <p:txEl>
                                              <p:pRg st="44" end="44"/>
                                            </p:txEl>
                                          </p:spTgt>
                                        </p:tgtEl>
                                        <p:attrNameLst>
                                          <p:attrName>style.visibility</p:attrName>
                                        </p:attrNameLst>
                                      </p:cBhvr>
                                      <p:to>
                                        <p:strVal val="hidden"/>
                                      </p:to>
                                    </p:set>
                                  </p:childTnLst>
                                </p:cTn>
                              </p:par>
                              <p:par>
                                <p:cTn id="44" presetID="10" presetClass="exit" presetSubtype="0" fill="hold" nodeType="withEffect">
                                  <p:stCondLst>
                                    <p:cond delay="0"/>
                                  </p:stCondLst>
                                  <p:childTnLst>
                                    <p:animEffect transition="out" filter="fade">
                                      <p:cBhvr>
                                        <p:cTn id="45" dur="500"/>
                                        <p:tgtEl>
                                          <p:spTgt spid="4">
                                            <p:txEl>
                                              <p:pRg st="45" end="45"/>
                                            </p:txEl>
                                          </p:spTgt>
                                        </p:tgtEl>
                                      </p:cBhvr>
                                    </p:animEffect>
                                    <p:set>
                                      <p:cBhvr>
                                        <p:cTn id="46" dur="1" fill="hold">
                                          <p:stCondLst>
                                            <p:cond delay="499"/>
                                          </p:stCondLst>
                                        </p:cTn>
                                        <p:tgtEl>
                                          <p:spTgt spid="4">
                                            <p:txEl>
                                              <p:pRg st="45" end="45"/>
                                            </p:txEl>
                                          </p:spTgt>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31" presetClass="entr" presetSubtype="0" fill="hold" grpId="0" nodeType="clickEffect">
                                  <p:stCondLst>
                                    <p:cond delay="0"/>
                                  </p:stCondLst>
                                  <p:childTnLst>
                                    <p:set>
                                      <p:cBhvr>
                                        <p:cTn id="50" dur="1" fill="hold">
                                          <p:stCondLst>
                                            <p:cond delay="0"/>
                                          </p:stCondLst>
                                        </p:cTn>
                                        <p:tgtEl>
                                          <p:spTgt spid="5"/>
                                        </p:tgtEl>
                                        <p:attrNameLst>
                                          <p:attrName>style.visibility</p:attrName>
                                        </p:attrNameLst>
                                      </p:cBhvr>
                                      <p:to>
                                        <p:strVal val="visible"/>
                                      </p:to>
                                    </p:set>
                                    <p:anim calcmode="lin" valueType="num">
                                      <p:cBhvr>
                                        <p:cTn id="51" dur="1000" fill="hold"/>
                                        <p:tgtEl>
                                          <p:spTgt spid="5"/>
                                        </p:tgtEl>
                                        <p:attrNameLst>
                                          <p:attrName>ppt_w</p:attrName>
                                        </p:attrNameLst>
                                      </p:cBhvr>
                                      <p:tavLst>
                                        <p:tav tm="0">
                                          <p:val>
                                            <p:fltVal val="0"/>
                                          </p:val>
                                        </p:tav>
                                        <p:tav tm="100000">
                                          <p:val>
                                            <p:strVal val="#ppt_w"/>
                                          </p:val>
                                        </p:tav>
                                      </p:tavLst>
                                    </p:anim>
                                    <p:anim calcmode="lin" valueType="num">
                                      <p:cBhvr>
                                        <p:cTn id="52" dur="1000" fill="hold"/>
                                        <p:tgtEl>
                                          <p:spTgt spid="5"/>
                                        </p:tgtEl>
                                        <p:attrNameLst>
                                          <p:attrName>ppt_h</p:attrName>
                                        </p:attrNameLst>
                                      </p:cBhvr>
                                      <p:tavLst>
                                        <p:tav tm="0">
                                          <p:val>
                                            <p:fltVal val="0"/>
                                          </p:val>
                                        </p:tav>
                                        <p:tav tm="100000">
                                          <p:val>
                                            <p:strVal val="#ppt_h"/>
                                          </p:val>
                                        </p:tav>
                                      </p:tavLst>
                                    </p:anim>
                                    <p:anim calcmode="lin" valueType="num">
                                      <p:cBhvr>
                                        <p:cTn id="53" dur="1000" fill="hold"/>
                                        <p:tgtEl>
                                          <p:spTgt spid="5"/>
                                        </p:tgtEl>
                                        <p:attrNameLst>
                                          <p:attrName>style.rotation</p:attrName>
                                        </p:attrNameLst>
                                      </p:cBhvr>
                                      <p:tavLst>
                                        <p:tav tm="0">
                                          <p:val>
                                            <p:fltVal val="90"/>
                                          </p:val>
                                        </p:tav>
                                        <p:tav tm="100000">
                                          <p:val>
                                            <p:fltVal val="0"/>
                                          </p:val>
                                        </p:tav>
                                      </p:tavLst>
                                    </p:anim>
                                    <p:animEffect transition="in" filter="fade">
                                      <p:cBhvr>
                                        <p:cTn id="54"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29614"/>
            <a:ext cx="10515600" cy="557513"/>
          </a:xfrm>
          <a:solidFill>
            <a:schemeClr val="accent1"/>
          </a:solidFill>
          <a:ln>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Gemeinsam</a:t>
            </a:r>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Kirche</a:t>
            </a:r>
            <a:r>
              <a:rPr lang="en-US" sz="1800" dirty="0">
                <a:solidFill>
                  <a:schemeClr val="bg1"/>
                </a:solidFill>
                <a:latin typeface="Tahoma"/>
                <a:ea typeface="Tahoma"/>
                <a:cs typeface="Tahoma"/>
              </a:rPr>
              <a:t> sein 			    </a:t>
            </a:r>
            <a:r>
              <a:rPr lang="en-US" sz="1800" dirty="0" err="1">
                <a:solidFill>
                  <a:schemeClr val="bg1"/>
                </a:solidFill>
                <a:latin typeface="Tahoma"/>
                <a:ea typeface="Tahoma"/>
                <a:cs typeface="Tahoma"/>
              </a:rPr>
              <a:t>Ziel</a:t>
            </a:r>
            <a:r>
              <a:rPr lang="en-US" sz="1800" dirty="0">
                <a:solidFill>
                  <a:schemeClr val="bg1"/>
                </a:solidFill>
                <a:latin typeface="Tahoma"/>
                <a:ea typeface="Tahoma"/>
                <a:cs typeface="Tahoma"/>
              </a:rPr>
              <a:t> 3 			                </a:t>
            </a:r>
            <a:r>
              <a:rPr lang="en-US" sz="1800" dirty="0" err="1">
                <a:solidFill>
                  <a:schemeClr val="bg1"/>
                </a:solidFill>
                <a:latin typeface="Tahoma"/>
                <a:ea typeface="Tahoma"/>
                <a:cs typeface="Tahoma"/>
              </a:rPr>
              <a:t>Ziele</a:t>
            </a:r>
            <a:r>
              <a:rPr lang="en-US" sz="1800" dirty="0">
                <a:solidFill>
                  <a:schemeClr val="bg1"/>
                </a:solidFill>
                <a:latin typeface="Tahoma"/>
                <a:ea typeface="Tahoma"/>
                <a:cs typeface="Tahoma"/>
              </a:rPr>
              <a:t> 2020 – 2024     </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8"/>
            <a:ext cx="10515600" cy="4875385"/>
          </a:xfrm>
        </p:spPr>
        <p:txBody>
          <a:bodyPr>
            <a:normAutofit lnSpcReduction="10000"/>
          </a:bodyPr>
          <a:lstStyle/>
          <a:p>
            <a:pPr marL="0" indent="0">
              <a:spcBef>
                <a:spcPts val="0"/>
              </a:spcBef>
              <a:buNone/>
            </a:pPr>
            <a:r>
              <a:rPr lang="en-US" kern="1400" dirty="0" err="1">
                <a:solidFill>
                  <a:srgbClr val="B00C0C"/>
                </a:solidFill>
                <a:latin typeface="Tahoma" panose="020B0604030504040204" pitchFamily="34" charset="0"/>
                <a:ea typeface="Tahoma" panose="020B0604030504040204" pitchFamily="34" charset="0"/>
                <a:cs typeface="Tahoma" panose="020B0604030504040204" pitchFamily="34" charset="0"/>
              </a:rPr>
              <a:t>Ziel</a:t>
            </a:r>
            <a:r>
              <a:rPr lang="en-US" kern="1400" dirty="0">
                <a:solidFill>
                  <a:srgbClr val="B00C0C"/>
                </a:solidFill>
                <a:latin typeface="Tahoma" panose="020B0604030504040204" pitchFamily="34" charset="0"/>
                <a:ea typeface="Tahoma" panose="020B0604030504040204" pitchFamily="34" charset="0"/>
                <a:cs typeface="Tahoma" panose="020B0604030504040204" pitchFamily="34" charset="0"/>
              </a:rPr>
              <a:t> 3 : </a:t>
            </a:r>
            <a:r>
              <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rPr>
              <a:t>Die evangelischen Kirchen dienen der Gesellschaft.</a:t>
            </a:r>
          </a:p>
          <a:p>
            <a:pPr marL="0" indent="0">
              <a:buNone/>
            </a:pPr>
            <a:endParaRPr lang="en-US" dirty="0"/>
          </a:p>
          <a:p>
            <a:pPr marL="0" indent="0" algn="ctr">
              <a:buNone/>
            </a:pPr>
            <a:r>
              <a:rPr lang="de-DE" dirty="0">
                <a:latin typeface="Tahoma" panose="020B0604030504040204" pitchFamily="34" charset="0"/>
                <a:ea typeface="Tahoma" panose="020B0604030504040204" pitchFamily="34" charset="0"/>
                <a:cs typeface="Tahoma" panose="020B0604030504040204" pitchFamily="34" charset="0"/>
              </a:rPr>
              <a:t>„Die Verkündigung der Kirchen gewinnt in der Welt an Glaubwürdigkeit, wenn sie das Evangelium in Einmütigkeit bezeugen. Das Evangelium befreit und verbindet die Kirchen zum gemeinsamen Dienst. Als Dienst der Liebe gilt er dem Menschen mit seinen Nöten und sucht deren Ursachen zu beheben. Die Bemühung um Gerechtigkeit und Frieden in der Welt verlangt von den Kirchen zunehmend die Übernahme gemeinsamer Verantwortung.“ </a:t>
            </a:r>
          </a:p>
          <a:p>
            <a:pPr marL="0" indent="0" algn="ctr">
              <a:buNone/>
            </a:pPr>
            <a:endParaRPr lang="de-DE" dirty="0">
              <a:latin typeface="Tahoma" panose="020B0604030504040204" pitchFamily="34" charset="0"/>
              <a:ea typeface="Tahoma" panose="020B0604030504040204" pitchFamily="34" charset="0"/>
              <a:cs typeface="Tahoma" panose="020B0604030504040204" pitchFamily="34" charset="0"/>
            </a:endParaRPr>
          </a:p>
          <a:p>
            <a:pPr marL="0" indent="0" algn="ctr">
              <a:buNone/>
            </a:pPr>
            <a:r>
              <a:rPr lang="de-DE" dirty="0">
                <a:latin typeface="Tahoma" panose="020B0604030504040204" pitchFamily="34" charset="0"/>
                <a:ea typeface="Tahoma" panose="020B0604030504040204" pitchFamily="34" charset="0"/>
                <a:cs typeface="Tahoma" panose="020B0604030504040204" pitchFamily="34" charset="0"/>
              </a:rPr>
              <a:t>(Leuenberger Konkordie 36) </a:t>
            </a:r>
          </a:p>
        </p:txBody>
      </p:sp>
    </p:spTree>
    <p:extLst>
      <p:ext uri="{BB962C8B-B14F-4D97-AF65-F5344CB8AC3E}">
        <p14:creationId xmlns:p14="http://schemas.microsoft.com/office/powerpoint/2010/main" val="1984446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anim calcmode="lin" valueType="num">
                                      <p:cBhvr>
                                        <p:cTn id="2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Gemeinsam</a:t>
            </a:r>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Kirche</a:t>
            </a:r>
            <a:r>
              <a:rPr lang="en-US" sz="1800" dirty="0">
                <a:solidFill>
                  <a:schemeClr val="bg1"/>
                </a:solidFill>
                <a:latin typeface="Tahoma"/>
                <a:ea typeface="Tahoma"/>
                <a:cs typeface="Tahoma"/>
              </a:rPr>
              <a:t> sein 			    </a:t>
            </a:r>
            <a:r>
              <a:rPr lang="en-US" sz="1800" dirty="0" err="1">
                <a:solidFill>
                  <a:schemeClr val="bg1"/>
                </a:solidFill>
                <a:latin typeface="Tahoma"/>
                <a:ea typeface="Tahoma"/>
                <a:cs typeface="Tahoma"/>
              </a:rPr>
              <a:t>Ziel</a:t>
            </a:r>
            <a:r>
              <a:rPr lang="en-US" sz="1800" dirty="0">
                <a:solidFill>
                  <a:schemeClr val="bg1"/>
                </a:solidFill>
                <a:latin typeface="Tahoma"/>
                <a:ea typeface="Tahoma"/>
                <a:cs typeface="Tahoma"/>
              </a:rPr>
              <a:t> 3		         	                </a:t>
            </a:r>
            <a:r>
              <a:rPr lang="en-US" sz="1800" dirty="0" err="1">
                <a:solidFill>
                  <a:schemeClr val="bg1"/>
                </a:solidFill>
                <a:latin typeface="Tahoma"/>
                <a:ea typeface="Tahoma"/>
                <a:cs typeface="Tahoma"/>
              </a:rPr>
              <a:t>Ziele</a:t>
            </a:r>
            <a:r>
              <a:rPr lang="en-US" sz="1800" dirty="0">
                <a:solidFill>
                  <a:schemeClr val="bg1"/>
                </a:solidFill>
                <a:latin typeface="Tahoma"/>
                <a:ea typeface="Tahoma"/>
                <a:cs typeface="Tahoma"/>
              </a:rPr>
              <a:t> 2020 – 2024</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8"/>
            <a:ext cx="10515600" cy="453081"/>
          </a:xfrm>
        </p:spPr>
        <p:txBody>
          <a:bodyPr>
            <a:normAutofit lnSpcReduction="10000"/>
          </a:bodyPr>
          <a:lstStyle/>
          <a:p>
            <a:pPr marL="0" indent="0">
              <a:spcBef>
                <a:spcPts val="0"/>
              </a:spcBef>
              <a:buNone/>
            </a:pPr>
            <a:r>
              <a:rPr lang="en-US" kern="1400" dirty="0" err="1">
                <a:solidFill>
                  <a:srgbClr val="B00C0C"/>
                </a:solidFill>
                <a:latin typeface="Tahoma" panose="020B0604030504040204" pitchFamily="34" charset="0"/>
                <a:ea typeface="Tahoma" panose="020B0604030504040204" pitchFamily="34" charset="0"/>
                <a:cs typeface="Tahoma" panose="020B0604030504040204" pitchFamily="34" charset="0"/>
              </a:rPr>
              <a:t>Ziel</a:t>
            </a:r>
            <a:r>
              <a:rPr lang="en-US" kern="1400" dirty="0">
                <a:solidFill>
                  <a:srgbClr val="B00C0C"/>
                </a:solidFill>
                <a:latin typeface="Tahoma" panose="020B0604030504040204" pitchFamily="34" charset="0"/>
                <a:ea typeface="Tahoma" panose="020B0604030504040204" pitchFamily="34" charset="0"/>
                <a:cs typeface="Tahoma" panose="020B0604030504040204" pitchFamily="34" charset="0"/>
              </a:rPr>
              <a:t> 3	: </a:t>
            </a:r>
            <a:r>
              <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rPr>
              <a:t>Die evangelischen Kirchen dienen der Gesellschaft.</a:t>
            </a:r>
          </a:p>
          <a:p>
            <a:pPr marL="0" indent="0">
              <a:spcBef>
                <a:spcPts val="0"/>
              </a:spcBef>
              <a:buNone/>
            </a:pPr>
            <a:endPar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de-DE" dirty="0"/>
          </a:p>
        </p:txBody>
      </p:sp>
      <p:sp>
        <p:nvSpPr>
          <p:cNvPr id="4" name="Textfeld 3"/>
          <p:cNvSpPr txBox="1"/>
          <p:nvPr/>
        </p:nvSpPr>
        <p:spPr>
          <a:xfrm>
            <a:off x="838200" y="1852313"/>
            <a:ext cx="10515599" cy="4524315"/>
          </a:xfrm>
          <a:prstGeom prst="rect">
            <a:avLst/>
          </a:prstGeom>
          <a:noFill/>
        </p:spPr>
        <p:txBody>
          <a:bodyPr wrap="square" numCol="6" spcCol="7200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1</a:t>
            </a:r>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unterstützt ihre Mitglieds-kirchen in der öffentlichen Positionierung zu gesell-</a:t>
            </a:r>
            <a:r>
              <a:rPr lang="de-DE" dirty="0" err="1">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schaftlichen</a:t>
            </a: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 Entwicklungen.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2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tritt für ein verantwortungs-bewusstes Europa in einer globalen Welt ein.</a:t>
            </a:r>
          </a:p>
          <a:p>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3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vertritt evangelische Positionen bei den europäischen Institutionen. </a:t>
            </a:r>
          </a:p>
          <a:p>
            <a:endPar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4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fördert in ihren Regionen die Mitwirkung der Kirchen am Zusammenhalt in Europa.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5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zeigt den gesell-</a:t>
            </a:r>
            <a:r>
              <a:rPr lang="de-DE" dirty="0" err="1">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schaftlichen</a:t>
            </a: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 Beitrag der Kirchen im ländlichen Raum auf.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6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unterstützt Hilfsprojekte ihrer Mitglieds-kirchen.</a:t>
            </a:r>
          </a:p>
          <a:p>
            <a:endPar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708627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Effect transition="in" filter="fade">
                                      <p:cBhvr>
                                        <p:cTn id="19" dur="1000"/>
                                        <p:tgtEl>
                                          <p:spTgt spid="4">
                                            <p:txEl>
                                              <p:pRg st="8" end="8"/>
                                            </p:txEl>
                                          </p:spTgt>
                                        </p:tgtEl>
                                      </p:cBhvr>
                                    </p:animEffect>
                                    <p:anim calcmode="lin" valueType="num">
                                      <p:cBhvr>
                                        <p:cTn id="20"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8" end="8"/>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4">
                                            <p:txEl>
                                              <p:pRg st="9" end="9"/>
                                            </p:txEl>
                                          </p:spTgt>
                                        </p:tgtEl>
                                        <p:attrNameLst>
                                          <p:attrName>style.visibility</p:attrName>
                                        </p:attrNameLst>
                                      </p:cBhvr>
                                      <p:to>
                                        <p:strVal val="visible"/>
                                      </p:to>
                                    </p:set>
                                    <p:animEffect transition="in" filter="fade">
                                      <p:cBhvr>
                                        <p:cTn id="24" dur="1000"/>
                                        <p:tgtEl>
                                          <p:spTgt spid="4">
                                            <p:txEl>
                                              <p:pRg st="9" end="9"/>
                                            </p:txEl>
                                          </p:spTgt>
                                        </p:tgtEl>
                                      </p:cBhvr>
                                    </p:animEffect>
                                    <p:anim calcmode="lin" valueType="num">
                                      <p:cBhvr>
                                        <p:cTn id="25"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26" dur="1000" fill="hold"/>
                                        <p:tgtEl>
                                          <p:spTgt spid="4">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4">
                                            <p:txEl>
                                              <p:pRg st="18" end="18"/>
                                            </p:txEl>
                                          </p:spTgt>
                                        </p:tgtEl>
                                        <p:attrNameLst>
                                          <p:attrName>style.visibility</p:attrName>
                                        </p:attrNameLst>
                                      </p:cBhvr>
                                      <p:to>
                                        <p:strVal val="visible"/>
                                      </p:to>
                                    </p:set>
                                    <p:animEffect transition="in" filter="fade">
                                      <p:cBhvr>
                                        <p:cTn id="31" dur="1000"/>
                                        <p:tgtEl>
                                          <p:spTgt spid="4">
                                            <p:txEl>
                                              <p:pRg st="18" end="18"/>
                                            </p:txEl>
                                          </p:spTgt>
                                        </p:tgtEl>
                                      </p:cBhvr>
                                    </p:animEffect>
                                    <p:anim calcmode="lin" valueType="num">
                                      <p:cBhvr>
                                        <p:cTn id="32" dur="1000" fill="hold"/>
                                        <p:tgtEl>
                                          <p:spTgt spid="4">
                                            <p:txEl>
                                              <p:pRg st="18" end="18"/>
                                            </p:txEl>
                                          </p:spTgt>
                                        </p:tgtEl>
                                        <p:attrNameLst>
                                          <p:attrName>ppt_x</p:attrName>
                                        </p:attrNameLst>
                                      </p:cBhvr>
                                      <p:tavLst>
                                        <p:tav tm="0">
                                          <p:val>
                                            <p:strVal val="#ppt_x"/>
                                          </p:val>
                                        </p:tav>
                                        <p:tav tm="100000">
                                          <p:val>
                                            <p:strVal val="#ppt_x"/>
                                          </p:val>
                                        </p:tav>
                                      </p:tavLst>
                                    </p:anim>
                                    <p:anim calcmode="lin" valueType="num">
                                      <p:cBhvr>
                                        <p:cTn id="33" dur="1000" fill="hold"/>
                                        <p:tgtEl>
                                          <p:spTgt spid="4">
                                            <p:txEl>
                                              <p:pRg st="18" end="18"/>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4">
                                            <p:txEl>
                                              <p:pRg st="19" end="19"/>
                                            </p:txEl>
                                          </p:spTgt>
                                        </p:tgtEl>
                                        <p:attrNameLst>
                                          <p:attrName>style.visibility</p:attrName>
                                        </p:attrNameLst>
                                      </p:cBhvr>
                                      <p:to>
                                        <p:strVal val="visible"/>
                                      </p:to>
                                    </p:set>
                                    <p:animEffect transition="in" filter="fade">
                                      <p:cBhvr>
                                        <p:cTn id="36" dur="1000"/>
                                        <p:tgtEl>
                                          <p:spTgt spid="4">
                                            <p:txEl>
                                              <p:pRg st="19" end="19"/>
                                            </p:txEl>
                                          </p:spTgt>
                                        </p:tgtEl>
                                      </p:cBhvr>
                                    </p:animEffect>
                                    <p:anim calcmode="lin" valueType="num">
                                      <p:cBhvr>
                                        <p:cTn id="37" dur="1000" fill="hold"/>
                                        <p:tgtEl>
                                          <p:spTgt spid="4">
                                            <p:txEl>
                                              <p:pRg st="19" end="19"/>
                                            </p:txEl>
                                          </p:spTgt>
                                        </p:tgtEl>
                                        <p:attrNameLst>
                                          <p:attrName>ppt_x</p:attrName>
                                        </p:attrNameLst>
                                      </p:cBhvr>
                                      <p:tavLst>
                                        <p:tav tm="0">
                                          <p:val>
                                            <p:strVal val="#ppt_x"/>
                                          </p:val>
                                        </p:tav>
                                        <p:tav tm="100000">
                                          <p:val>
                                            <p:strVal val="#ppt_x"/>
                                          </p:val>
                                        </p:tav>
                                      </p:tavLst>
                                    </p:anim>
                                    <p:anim calcmode="lin" valueType="num">
                                      <p:cBhvr>
                                        <p:cTn id="38" dur="1000" fill="hold"/>
                                        <p:tgtEl>
                                          <p:spTgt spid="4">
                                            <p:txEl>
                                              <p:pRg st="19" end="19"/>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4">
                                            <p:txEl>
                                              <p:pRg st="28" end="28"/>
                                            </p:txEl>
                                          </p:spTgt>
                                        </p:tgtEl>
                                        <p:attrNameLst>
                                          <p:attrName>style.visibility</p:attrName>
                                        </p:attrNameLst>
                                      </p:cBhvr>
                                      <p:to>
                                        <p:strVal val="visible"/>
                                      </p:to>
                                    </p:set>
                                    <p:animEffect transition="in" filter="fade">
                                      <p:cBhvr>
                                        <p:cTn id="43" dur="1000"/>
                                        <p:tgtEl>
                                          <p:spTgt spid="4">
                                            <p:txEl>
                                              <p:pRg st="28" end="28"/>
                                            </p:txEl>
                                          </p:spTgt>
                                        </p:tgtEl>
                                      </p:cBhvr>
                                    </p:animEffect>
                                    <p:anim calcmode="lin" valueType="num">
                                      <p:cBhvr>
                                        <p:cTn id="44" dur="1000" fill="hold"/>
                                        <p:tgtEl>
                                          <p:spTgt spid="4">
                                            <p:txEl>
                                              <p:pRg st="28" end="28"/>
                                            </p:txEl>
                                          </p:spTgt>
                                        </p:tgtEl>
                                        <p:attrNameLst>
                                          <p:attrName>ppt_x</p:attrName>
                                        </p:attrNameLst>
                                      </p:cBhvr>
                                      <p:tavLst>
                                        <p:tav tm="0">
                                          <p:val>
                                            <p:strVal val="#ppt_x"/>
                                          </p:val>
                                        </p:tav>
                                        <p:tav tm="100000">
                                          <p:val>
                                            <p:strVal val="#ppt_x"/>
                                          </p:val>
                                        </p:tav>
                                      </p:tavLst>
                                    </p:anim>
                                    <p:anim calcmode="lin" valueType="num">
                                      <p:cBhvr>
                                        <p:cTn id="45" dur="1000" fill="hold"/>
                                        <p:tgtEl>
                                          <p:spTgt spid="4">
                                            <p:txEl>
                                              <p:pRg st="28" end="28"/>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4">
                                            <p:txEl>
                                              <p:pRg st="29" end="29"/>
                                            </p:txEl>
                                          </p:spTgt>
                                        </p:tgtEl>
                                        <p:attrNameLst>
                                          <p:attrName>style.visibility</p:attrName>
                                        </p:attrNameLst>
                                      </p:cBhvr>
                                      <p:to>
                                        <p:strVal val="visible"/>
                                      </p:to>
                                    </p:set>
                                    <p:animEffect transition="in" filter="fade">
                                      <p:cBhvr>
                                        <p:cTn id="48" dur="1000"/>
                                        <p:tgtEl>
                                          <p:spTgt spid="4">
                                            <p:txEl>
                                              <p:pRg st="29" end="29"/>
                                            </p:txEl>
                                          </p:spTgt>
                                        </p:tgtEl>
                                      </p:cBhvr>
                                    </p:animEffect>
                                    <p:anim calcmode="lin" valueType="num">
                                      <p:cBhvr>
                                        <p:cTn id="49" dur="1000" fill="hold"/>
                                        <p:tgtEl>
                                          <p:spTgt spid="4">
                                            <p:txEl>
                                              <p:pRg st="29" end="29"/>
                                            </p:txEl>
                                          </p:spTgt>
                                        </p:tgtEl>
                                        <p:attrNameLst>
                                          <p:attrName>ppt_x</p:attrName>
                                        </p:attrNameLst>
                                      </p:cBhvr>
                                      <p:tavLst>
                                        <p:tav tm="0">
                                          <p:val>
                                            <p:strVal val="#ppt_x"/>
                                          </p:val>
                                        </p:tav>
                                        <p:tav tm="100000">
                                          <p:val>
                                            <p:strVal val="#ppt_x"/>
                                          </p:val>
                                        </p:tav>
                                      </p:tavLst>
                                    </p:anim>
                                    <p:anim calcmode="lin" valueType="num">
                                      <p:cBhvr>
                                        <p:cTn id="50" dur="1000" fill="hold"/>
                                        <p:tgtEl>
                                          <p:spTgt spid="4">
                                            <p:txEl>
                                              <p:pRg st="29" end="29"/>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4">
                                            <p:txEl>
                                              <p:pRg st="38" end="38"/>
                                            </p:txEl>
                                          </p:spTgt>
                                        </p:tgtEl>
                                        <p:attrNameLst>
                                          <p:attrName>style.visibility</p:attrName>
                                        </p:attrNameLst>
                                      </p:cBhvr>
                                      <p:to>
                                        <p:strVal val="visible"/>
                                      </p:to>
                                    </p:set>
                                    <p:animEffect transition="in" filter="fade">
                                      <p:cBhvr>
                                        <p:cTn id="55" dur="1000"/>
                                        <p:tgtEl>
                                          <p:spTgt spid="4">
                                            <p:txEl>
                                              <p:pRg st="38" end="38"/>
                                            </p:txEl>
                                          </p:spTgt>
                                        </p:tgtEl>
                                      </p:cBhvr>
                                    </p:animEffect>
                                    <p:anim calcmode="lin" valueType="num">
                                      <p:cBhvr>
                                        <p:cTn id="56" dur="1000" fill="hold"/>
                                        <p:tgtEl>
                                          <p:spTgt spid="4">
                                            <p:txEl>
                                              <p:pRg st="38" end="38"/>
                                            </p:txEl>
                                          </p:spTgt>
                                        </p:tgtEl>
                                        <p:attrNameLst>
                                          <p:attrName>ppt_x</p:attrName>
                                        </p:attrNameLst>
                                      </p:cBhvr>
                                      <p:tavLst>
                                        <p:tav tm="0">
                                          <p:val>
                                            <p:strVal val="#ppt_x"/>
                                          </p:val>
                                        </p:tav>
                                        <p:tav tm="100000">
                                          <p:val>
                                            <p:strVal val="#ppt_x"/>
                                          </p:val>
                                        </p:tav>
                                      </p:tavLst>
                                    </p:anim>
                                    <p:anim calcmode="lin" valueType="num">
                                      <p:cBhvr>
                                        <p:cTn id="57" dur="1000" fill="hold"/>
                                        <p:tgtEl>
                                          <p:spTgt spid="4">
                                            <p:txEl>
                                              <p:pRg st="38" end="38"/>
                                            </p:txEl>
                                          </p:spTgt>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4">
                                            <p:txEl>
                                              <p:pRg st="39" end="39"/>
                                            </p:txEl>
                                          </p:spTgt>
                                        </p:tgtEl>
                                        <p:attrNameLst>
                                          <p:attrName>style.visibility</p:attrName>
                                        </p:attrNameLst>
                                      </p:cBhvr>
                                      <p:to>
                                        <p:strVal val="visible"/>
                                      </p:to>
                                    </p:set>
                                    <p:animEffect transition="in" filter="fade">
                                      <p:cBhvr>
                                        <p:cTn id="60" dur="1000"/>
                                        <p:tgtEl>
                                          <p:spTgt spid="4">
                                            <p:txEl>
                                              <p:pRg st="39" end="39"/>
                                            </p:txEl>
                                          </p:spTgt>
                                        </p:tgtEl>
                                      </p:cBhvr>
                                    </p:animEffect>
                                    <p:anim calcmode="lin" valueType="num">
                                      <p:cBhvr>
                                        <p:cTn id="61" dur="1000" fill="hold"/>
                                        <p:tgtEl>
                                          <p:spTgt spid="4">
                                            <p:txEl>
                                              <p:pRg st="39" end="39"/>
                                            </p:txEl>
                                          </p:spTgt>
                                        </p:tgtEl>
                                        <p:attrNameLst>
                                          <p:attrName>ppt_x</p:attrName>
                                        </p:attrNameLst>
                                      </p:cBhvr>
                                      <p:tavLst>
                                        <p:tav tm="0">
                                          <p:val>
                                            <p:strVal val="#ppt_x"/>
                                          </p:val>
                                        </p:tav>
                                        <p:tav tm="100000">
                                          <p:val>
                                            <p:strVal val="#ppt_x"/>
                                          </p:val>
                                        </p:tav>
                                      </p:tavLst>
                                    </p:anim>
                                    <p:anim calcmode="lin" valueType="num">
                                      <p:cBhvr>
                                        <p:cTn id="62" dur="1000" fill="hold"/>
                                        <p:tgtEl>
                                          <p:spTgt spid="4">
                                            <p:txEl>
                                              <p:pRg st="39" end="39"/>
                                            </p:tx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nodeType="clickEffect">
                                  <p:stCondLst>
                                    <p:cond delay="0"/>
                                  </p:stCondLst>
                                  <p:childTnLst>
                                    <p:set>
                                      <p:cBhvr>
                                        <p:cTn id="66" dur="1" fill="hold">
                                          <p:stCondLst>
                                            <p:cond delay="0"/>
                                          </p:stCondLst>
                                        </p:cTn>
                                        <p:tgtEl>
                                          <p:spTgt spid="4">
                                            <p:txEl>
                                              <p:pRg st="48" end="48"/>
                                            </p:txEl>
                                          </p:spTgt>
                                        </p:tgtEl>
                                        <p:attrNameLst>
                                          <p:attrName>style.visibility</p:attrName>
                                        </p:attrNameLst>
                                      </p:cBhvr>
                                      <p:to>
                                        <p:strVal val="visible"/>
                                      </p:to>
                                    </p:set>
                                    <p:animEffect transition="in" filter="fade">
                                      <p:cBhvr>
                                        <p:cTn id="67" dur="1000"/>
                                        <p:tgtEl>
                                          <p:spTgt spid="4">
                                            <p:txEl>
                                              <p:pRg st="48" end="48"/>
                                            </p:txEl>
                                          </p:spTgt>
                                        </p:tgtEl>
                                      </p:cBhvr>
                                    </p:animEffect>
                                    <p:anim calcmode="lin" valueType="num">
                                      <p:cBhvr>
                                        <p:cTn id="68" dur="1000" fill="hold"/>
                                        <p:tgtEl>
                                          <p:spTgt spid="4">
                                            <p:txEl>
                                              <p:pRg st="48" end="48"/>
                                            </p:txEl>
                                          </p:spTgt>
                                        </p:tgtEl>
                                        <p:attrNameLst>
                                          <p:attrName>ppt_x</p:attrName>
                                        </p:attrNameLst>
                                      </p:cBhvr>
                                      <p:tavLst>
                                        <p:tav tm="0">
                                          <p:val>
                                            <p:strVal val="#ppt_x"/>
                                          </p:val>
                                        </p:tav>
                                        <p:tav tm="100000">
                                          <p:val>
                                            <p:strVal val="#ppt_x"/>
                                          </p:val>
                                        </p:tav>
                                      </p:tavLst>
                                    </p:anim>
                                    <p:anim calcmode="lin" valueType="num">
                                      <p:cBhvr>
                                        <p:cTn id="69" dur="1000" fill="hold"/>
                                        <p:tgtEl>
                                          <p:spTgt spid="4">
                                            <p:txEl>
                                              <p:pRg st="48" end="48"/>
                                            </p:txEl>
                                          </p:spTgt>
                                        </p:tgtEl>
                                        <p:attrNameLst>
                                          <p:attrName>ppt_y</p:attrName>
                                        </p:attrNameLst>
                                      </p:cBhvr>
                                      <p:tavLst>
                                        <p:tav tm="0">
                                          <p:val>
                                            <p:strVal val="#ppt_y+.1"/>
                                          </p:val>
                                        </p:tav>
                                        <p:tav tm="100000">
                                          <p:val>
                                            <p:strVal val="#ppt_y"/>
                                          </p:val>
                                        </p:tav>
                                      </p:tavLst>
                                    </p:anim>
                                  </p:childTnLst>
                                </p:cTn>
                              </p:par>
                              <p:par>
                                <p:cTn id="70" presetID="42" presetClass="entr" presetSubtype="0" fill="hold" nodeType="withEffect">
                                  <p:stCondLst>
                                    <p:cond delay="0"/>
                                  </p:stCondLst>
                                  <p:childTnLst>
                                    <p:set>
                                      <p:cBhvr>
                                        <p:cTn id="71" dur="1" fill="hold">
                                          <p:stCondLst>
                                            <p:cond delay="0"/>
                                          </p:stCondLst>
                                        </p:cTn>
                                        <p:tgtEl>
                                          <p:spTgt spid="4">
                                            <p:txEl>
                                              <p:pRg st="49" end="49"/>
                                            </p:txEl>
                                          </p:spTgt>
                                        </p:tgtEl>
                                        <p:attrNameLst>
                                          <p:attrName>style.visibility</p:attrName>
                                        </p:attrNameLst>
                                      </p:cBhvr>
                                      <p:to>
                                        <p:strVal val="visible"/>
                                      </p:to>
                                    </p:set>
                                    <p:animEffect transition="in" filter="fade">
                                      <p:cBhvr>
                                        <p:cTn id="72" dur="1000"/>
                                        <p:tgtEl>
                                          <p:spTgt spid="4">
                                            <p:txEl>
                                              <p:pRg st="49" end="49"/>
                                            </p:txEl>
                                          </p:spTgt>
                                        </p:tgtEl>
                                      </p:cBhvr>
                                    </p:animEffect>
                                    <p:anim calcmode="lin" valueType="num">
                                      <p:cBhvr>
                                        <p:cTn id="73" dur="1000" fill="hold"/>
                                        <p:tgtEl>
                                          <p:spTgt spid="4">
                                            <p:txEl>
                                              <p:pRg st="49" end="49"/>
                                            </p:txEl>
                                          </p:spTgt>
                                        </p:tgtEl>
                                        <p:attrNameLst>
                                          <p:attrName>ppt_x</p:attrName>
                                        </p:attrNameLst>
                                      </p:cBhvr>
                                      <p:tavLst>
                                        <p:tav tm="0">
                                          <p:val>
                                            <p:strVal val="#ppt_x"/>
                                          </p:val>
                                        </p:tav>
                                        <p:tav tm="100000">
                                          <p:val>
                                            <p:strVal val="#ppt_x"/>
                                          </p:val>
                                        </p:tav>
                                      </p:tavLst>
                                    </p:anim>
                                    <p:anim calcmode="lin" valueType="num">
                                      <p:cBhvr>
                                        <p:cTn id="74" dur="1000" fill="hold"/>
                                        <p:tgtEl>
                                          <p:spTgt spid="4">
                                            <p:txEl>
                                              <p:pRg st="49" end="4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Gemeinsam</a:t>
            </a:r>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Kirche</a:t>
            </a:r>
            <a:r>
              <a:rPr lang="en-US" sz="1800" dirty="0">
                <a:solidFill>
                  <a:schemeClr val="bg1"/>
                </a:solidFill>
                <a:latin typeface="Tahoma"/>
                <a:ea typeface="Tahoma"/>
                <a:cs typeface="Tahoma"/>
              </a:rPr>
              <a:t> sein 			    </a:t>
            </a:r>
            <a:r>
              <a:rPr lang="en-US" sz="1800" dirty="0" err="1">
                <a:solidFill>
                  <a:schemeClr val="bg1"/>
                </a:solidFill>
                <a:latin typeface="Tahoma"/>
                <a:ea typeface="Tahoma"/>
                <a:cs typeface="Tahoma"/>
              </a:rPr>
              <a:t>Ziel</a:t>
            </a:r>
            <a:r>
              <a:rPr lang="en-US" sz="1800" dirty="0">
                <a:solidFill>
                  <a:schemeClr val="bg1"/>
                </a:solidFill>
                <a:latin typeface="Tahoma"/>
                <a:ea typeface="Tahoma"/>
                <a:cs typeface="Tahoma"/>
              </a:rPr>
              <a:t> 3		         	                </a:t>
            </a:r>
            <a:r>
              <a:rPr lang="en-US" sz="1800" dirty="0" err="1">
                <a:solidFill>
                  <a:schemeClr val="bg1"/>
                </a:solidFill>
                <a:latin typeface="Tahoma"/>
                <a:ea typeface="Tahoma"/>
                <a:cs typeface="Tahoma"/>
              </a:rPr>
              <a:t>Ziele</a:t>
            </a:r>
            <a:r>
              <a:rPr lang="en-US" sz="1800" dirty="0">
                <a:solidFill>
                  <a:schemeClr val="bg1"/>
                </a:solidFill>
                <a:latin typeface="Tahoma"/>
                <a:ea typeface="Tahoma"/>
                <a:cs typeface="Tahoma"/>
              </a:rPr>
              <a:t> 2020 – 2024</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8"/>
            <a:ext cx="10515600" cy="453081"/>
          </a:xfrm>
        </p:spPr>
        <p:txBody>
          <a:bodyPr>
            <a:normAutofit lnSpcReduction="10000"/>
          </a:bodyPr>
          <a:lstStyle/>
          <a:p>
            <a:pPr marL="0" indent="0">
              <a:spcBef>
                <a:spcPts val="0"/>
              </a:spcBef>
              <a:buNone/>
            </a:pPr>
            <a:r>
              <a:rPr lang="en-US" kern="1400" dirty="0" err="1">
                <a:solidFill>
                  <a:srgbClr val="B00C0C"/>
                </a:solidFill>
                <a:latin typeface="Tahoma" panose="020B0604030504040204" pitchFamily="34" charset="0"/>
                <a:ea typeface="Tahoma" panose="020B0604030504040204" pitchFamily="34" charset="0"/>
                <a:cs typeface="Tahoma" panose="020B0604030504040204" pitchFamily="34" charset="0"/>
              </a:rPr>
              <a:t>Ziel</a:t>
            </a:r>
            <a:r>
              <a:rPr lang="en-US" kern="1400" dirty="0">
                <a:solidFill>
                  <a:srgbClr val="B00C0C"/>
                </a:solidFill>
                <a:latin typeface="Tahoma" panose="020B0604030504040204" pitchFamily="34" charset="0"/>
                <a:ea typeface="Tahoma" panose="020B0604030504040204" pitchFamily="34" charset="0"/>
                <a:cs typeface="Tahoma" panose="020B0604030504040204" pitchFamily="34" charset="0"/>
              </a:rPr>
              <a:t> 3	: </a:t>
            </a:r>
            <a:r>
              <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rPr>
              <a:t>Die evangelischen Kirchen dienen der Gesellschaft.</a:t>
            </a:r>
          </a:p>
          <a:p>
            <a:pPr marL="0" indent="0">
              <a:spcBef>
                <a:spcPts val="0"/>
              </a:spcBef>
              <a:buNone/>
            </a:pPr>
            <a:endPar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de-DE" dirty="0"/>
          </a:p>
        </p:txBody>
      </p:sp>
      <p:sp>
        <p:nvSpPr>
          <p:cNvPr id="4" name="Textfeld 3"/>
          <p:cNvSpPr txBox="1"/>
          <p:nvPr/>
        </p:nvSpPr>
        <p:spPr>
          <a:xfrm>
            <a:off x="838200" y="1852313"/>
            <a:ext cx="10515599" cy="4524315"/>
          </a:xfrm>
          <a:prstGeom prst="rect">
            <a:avLst/>
          </a:prstGeom>
          <a:noFill/>
        </p:spPr>
        <p:txBody>
          <a:bodyPr wrap="square" numCol="6" spcCol="7200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1</a:t>
            </a:r>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unterstützt ihre Mitglieds-kirchen in der öffentlichen Positionierung zu gesell-</a:t>
            </a:r>
            <a:r>
              <a:rPr lang="de-DE" dirty="0" err="1">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schaftlichen</a:t>
            </a: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 Entwicklungen.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2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tritt für ein verantwortungs-bewusstes Europa in einer globalen Welt ein.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3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vertritt evangelische Positionen bei den europäischen Institutionen.</a:t>
            </a:r>
          </a:p>
          <a:p>
            <a:endParaRPr kumimoji="0" lang="de-DE"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4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fördert in ihren Regionen die Mitwirkung der Kirchen am Zusammenhalt in Europa.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5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zeigt den gesell-</a:t>
            </a:r>
            <a:r>
              <a:rPr lang="de-DE" dirty="0" err="1">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schaftlichen</a:t>
            </a: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 Beitrag der Kirchen im ländlichen Raum auf.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6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unterstützt Hilfsprojekte ihrer Mitglieds-kirchen.</a:t>
            </a:r>
          </a:p>
          <a:p>
            <a:endPar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endParaRPr>
          </a:p>
        </p:txBody>
      </p:sp>
      <p:sp>
        <p:nvSpPr>
          <p:cNvPr id="6" name="Textfeld 5">
            <a:extLst>
              <a:ext uri="{FF2B5EF4-FFF2-40B4-BE49-F238E27FC236}">
                <a16:creationId xmlns:a16="http://schemas.microsoft.com/office/drawing/2014/main" id="{45C4D786-354A-40FF-964F-25923B5D4F21}"/>
              </a:ext>
            </a:extLst>
          </p:cNvPr>
          <p:cNvSpPr txBox="1"/>
          <p:nvPr/>
        </p:nvSpPr>
        <p:spPr>
          <a:xfrm>
            <a:off x="697539" y="4956257"/>
            <a:ext cx="11040762" cy="1200329"/>
          </a:xfrm>
          <a:prstGeom prst="rect">
            <a:avLst/>
          </a:prstGeom>
          <a:noFill/>
        </p:spPr>
        <p:txBody>
          <a:bodyPr wrap="square" rtlCol="0">
            <a:spAutoFit/>
          </a:bodyPr>
          <a:lstStyle/>
          <a:p>
            <a:r>
              <a:rPr lang="de-DE" dirty="0">
                <a:latin typeface="Tahoma" panose="020B0604030504040204" pitchFamily="34" charset="0"/>
                <a:ea typeface="Tahoma" panose="020B0604030504040204" pitchFamily="34" charset="0"/>
                <a:cs typeface="Tahoma" panose="020B0604030504040204" pitchFamily="34" charset="0"/>
              </a:rPr>
              <a:t>Die GEKE führt Konsultationen und Studienprozesse durch, in welchen die Mitgliedskirchen ihre gemeinsame Sicht zu gesellschaftlichen Entwicklungen im europäischen Kontext erarbeiten. Die GEKE hilft damit den Mitgliedskirchen, </a:t>
            </a:r>
          </a:p>
          <a:p>
            <a:r>
              <a:rPr lang="de-DE" dirty="0">
                <a:latin typeface="Tahoma" panose="020B0604030504040204" pitchFamily="34" charset="0"/>
                <a:ea typeface="Tahoma" panose="020B0604030504040204" pitchFamily="34" charset="0"/>
                <a:cs typeface="Tahoma" panose="020B0604030504040204" pitchFamily="34" charset="0"/>
              </a:rPr>
              <a:t>die protestantische Stimme in ihrem jeweiligen Kontext einzubringen.</a:t>
            </a:r>
          </a:p>
        </p:txBody>
      </p:sp>
    </p:spTree>
    <p:extLst>
      <p:ext uri="{BB962C8B-B14F-4D97-AF65-F5344CB8AC3E}">
        <p14:creationId xmlns:p14="http://schemas.microsoft.com/office/powerpoint/2010/main" val="2297781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
                                            <p:txEl>
                                              <p:pRg st="8" end="8"/>
                                            </p:txEl>
                                          </p:spTgt>
                                        </p:tgtEl>
                                      </p:cBhvr>
                                    </p:animEffect>
                                    <p:set>
                                      <p:cBhvr>
                                        <p:cTn id="7" dur="1" fill="hold">
                                          <p:stCondLst>
                                            <p:cond delay="499"/>
                                          </p:stCondLst>
                                        </p:cTn>
                                        <p:tgtEl>
                                          <p:spTgt spid="4">
                                            <p:txEl>
                                              <p:pRg st="8" end="8"/>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4">
                                            <p:txEl>
                                              <p:pRg st="9" end="9"/>
                                            </p:txEl>
                                          </p:spTgt>
                                        </p:tgtEl>
                                      </p:cBhvr>
                                    </p:animEffect>
                                    <p:set>
                                      <p:cBhvr>
                                        <p:cTn id="10" dur="1" fill="hold">
                                          <p:stCondLst>
                                            <p:cond delay="499"/>
                                          </p:stCondLst>
                                        </p:cTn>
                                        <p:tgtEl>
                                          <p:spTgt spid="4">
                                            <p:txEl>
                                              <p:pRg st="9" end="9"/>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4">
                                            <p:txEl>
                                              <p:pRg st="18" end="18"/>
                                            </p:txEl>
                                          </p:spTgt>
                                        </p:tgtEl>
                                      </p:cBhvr>
                                    </p:animEffect>
                                    <p:set>
                                      <p:cBhvr>
                                        <p:cTn id="13" dur="1" fill="hold">
                                          <p:stCondLst>
                                            <p:cond delay="499"/>
                                          </p:stCondLst>
                                        </p:cTn>
                                        <p:tgtEl>
                                          <p:spTgt spid="4">
                                            <p:txEl>
                                              <p:pRg st="18" end="18"/>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4">
                                            <p:txEl>
                                              <p:pRg st="19" end="19"/>
                                            </p:txEl>
                                          </p:spTgt>
                                        </p:tgtEl>
                                      </p:cBhvr>
                                    </p:animEffect>
                                    <p:set>
                                      <p:cBhvr>
                                        <p:cTn id="16" dur="1" fill="hold">
                                          <p:stCondLst>
                                            <p:cond delay="499"/>
                                          </p:stCondLst>
                                        </p:cTn>
                                        <p:tgtEl>
                                          <p:spTgt spid="4">
                                            <p:txEl>
                                              <p:pRg st="19" end="19"/>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4">
                                            <p:txEl>
                                              <p:pRg st="28" end="28"/>
                                            </p:txEl>
                                          </p:spTgt>
                                        </p:tgtEl>
                                      </p:cBhvr>
                                    </p:animEffect>
                                    <p:set>
                                      <p:cBhvr>
                                        <p:cTn id="19" dur="1" fill="hold">
                                          <p:stCondLst>
                                            <p:cond delay="499"/>
                                          </p:stCondLst>
                                        </p:cTn>
                                        <p:tgtEl>
                                          <p:spTgt spid="4">
                                            <p:txEl>
                                              <p:pRg st="28" end="28"/>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4">
                                            <p:txEl>
                                              <p:pRg st="29" end="29"/>
                                            </p:txEl>
                                          </p:spTgt>
                                        </p:tgtEl>
                                      </p:cBhvr>
                                    </p:animEffect>
                                    <p:set>
                                      <p:cBhvr>
                                        <p:cTn id="22" dur="1" fill="hold">
                                          <p:stCondLst>
                                            <p:cond delay="499"/>
                                          </p:stCondLst>
                                        </p:cTn>
                                        <p:tgtEl>
                                          <p:spTgt spid="4">
                                            <p:txEl>
                                              <p:pRg st="29" end="29"/>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4">
                                            <p:txEl>
                                              <p:pRg st="38" end="38"/>
                                            </p:txEl>
                                          </p:spTgt>
                                        </p:tgtEl>
                                      </p:cBhvr>
                                    </p:animEffect>
                                    <p:set>
                                      <p:cBhvr>
                                        <p:cTn id="25" dur="1" fill="hold">
                                          <p:stCondLst>
                                            <p:cond delay="499"/>
                                          </p:stCondLst>
                                        </p:cTn>
                                        <p:tgtEl>
                                          <p:spTgt spid="4">
                                            <p:txEl>
                                              <p:pRg st="38" end="38"/>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4">
                                            <p:txEl>
                                              <p:pRg st="39" end="39"/>
                                            </p:txEl>
                                          </p:spTgt>
                                        </p:tgtEl>
                                      </p:cBhvr>
                                    </p:animEffect>
                                    <p:set>
                                      <p:cBhvr>
                                        <p:cTn id="28" dur="1" fill="hold">
                                          <p:stCondLst>
                                            <p:cond delay="499"/>
                                          </p:stCondLst>
                                        </p:cTn>
                                        <p:tgtEl>
                                          <p:spTgt spid="4">
                                            <p:txEl>
                                              <p:pRg st="39" end="39"/>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4">
                                            <p:txEl>
                                              <p:pRg st="48" end="48"/>
                                            </p:txEl>
                                          </p:spTgt>
                                        </p:tgtEl>
                                      </p:cBhvr>
                                    </p:animEffect>
                                    <p:set>
                                      <p:cBhvr>
                                        <p:cTn id="31" dur="1" fill="hold">
                                          <p:stCondLst>
                                            <p:cond delay="499"/>
                                          </p:stCondLst>
                                        </p:cTn>
                                        <p:tgtEl>
                                          <p:spTgt spid="4">
                                            <p:txEl>
                                              <p:pRg st="48" end="48"/>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4">
                                            <p:txEl>
                                              <p:pRg st="49" end="49"/>
                                            </p:txEl>
                                          </p:spTgt>
                                        </p:tgtEl>
                                      </p:cBhvr>
                                    </p:animEffect>
                                    <p:set>
                                      <p:cBhvr>
                                        <p:cTn id="34" dur="1" fill="hold">
                                          <p:stCondLst>
                                            <p:cond delay="499"/>
                                          </p:stCondLst>
                                        </p:cTn>
                                        <p:tgtEl>
                                          <p:spTgt spid="4">
                                            <p:txEl>
                                              <p:pRg st="49" end="49"/>
                                            </p:txEl>
                                          </p:spTgt>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p:cTn id="39" dur="1000" fill="hold"/>
                                        <p:tgtEl>
                                          <p:spTgt spid="6"/>
                                        </p:tgtEl>
                                        <p:attrNameLst>
                                          <p:attrName>ppt_w</p:attrName>
                                        </p:attrNameLst>
                                      </p:cBhvr>
                                      <p:tavLst>
                                        <p:tav tm="0">
                                          <p:val>
                                            <p:fltVal val="0"/>
                                          </p:val>
                                        </p:tav>
                                        <p:tav tm="100000">
                                          <p:val>
                                            <p:strVal val="#ppt_w"/>
                                          </p:val>
                                        </p:tav>
                                      </p:tavLst>
                                    </p:anim>
                                    <p:anim calcmode="lin" valueType="num">
                                      <p:cBhvr>
                                        <p:cTn id="40" dur="1000" fill="hold"/>
                                        <p:tgtEl>
                                          <p:spTgt spid="6"/>
                                        </p:tgtEl>
                                        <p:attrNameLst>
                                          <p:attrName>ppt_h</p:attrName>
                                        </p:attrNameLst>
                                      </p:cBhvr>
                                      <p:tavLst>
                                        <p:tav tm="0">
                                          <p:val>
                                            <p:fltVal val="0"/>
                                          </p:val>
                                        </p:tav>
                                        <p:tav tm="100000">
                                          <p:val>
                                            <p:strVal val="#ppt_h"/>
                                          </p:val>
                                        </p:tav>
                                      </p:tavLst>
                                    </p:anim>
                                    <p:anim calcmode="lin" valueType="num">
                                      <p:cBhvr>
                                        <p:cTn id="41" dur="1000" fill="hold"/>
                                        <p:tgtEl>
                                          <p:spTgt spid="6"/>
                                        </p:tgtEl>
                                        <p:attrNameLst>
                                          <p:attrName>style.rotation</p:attrName>
                                        </p:attrNameLst>
                                      </p:cBhvr>
                                      <p:tavLst>
                                        <p:tav tm="0">
                                          <p:val>
                                            <p:fltVal val="90"/>
                                          </p:val>
                                        </p:tav>
                                        <p:tav tm="100000">
                                          <p:val>
                                            <p:fltVal val="0"/>
                                          </p:val>
                                        </p:tav>
                                      </p:tavLst>
                                    </p:anim>
                                    <p:animEffect transition="in" filter="fade">
                                      <p:cBhvr>
                                        <p:cTn id="4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Gemeinsam</a:t>
            </a:r>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Kirche</a:t>
            </a:r>
            <a:r>
              <a:rPr lang="en-US" sz="1800" dirty="0">
                <a:solidFill>
                  <a:schemeClr val="bg1"/>
                </a:solidFill>
                <a:latin typeface="Tahoma"/>
                <a:ea typeface="Tahoma"/>
                <a:cs typeface="Tahoma"/>
              </a:rPr>
              <a:t> sein 			    </a:t>
            </a:r>
            <a:r>
              <a:rPr lang="en-US" sz="1800" dirty="0" err="1">
                <a:solidFill>
                  <a:schemeClr val="bg1"/>
                </a:solidFill>
                <a:latin typeface="Tahoma"/>
                <a:ea typeface="Tahoma"/>
                <a:cs typeface="Tahoma"/>
              </a:rPr>
              <a:t>Ziel</a:t>
            </a:r>
            <a:r>
              <a:rPr lang="en-US" sz="1800" dirty="0">
                <a:solidFill>
                  <a:schemeClr val="bg1"/>
                </a:solidFill>
                <a:latin typeface="Tahoma"/>
                <a:ea typeface="Tahoma"/>
                <a:cs typeface="Tahoma"/>
              </a:rPr>
              <a:t> 3		         	                </a:t>
            </a:r>
            <a:r>
              <a:rPr lang="en-US" sz="1800" dirty="0" err="1">
                <a:solidFill>
                  <a:schemeClr val="bg1"/>
                </a:solidFill>
                <a:latin typeface="Tahoma"/>
                <a:ea typeface="Tahoma"/>
                <a:cs typeface="Tahoma"/>
              </a:rPr>
              <a:t>Ziele</a:t>
            </a:r>
            <a:r>
              <a:rPr lang="en-US" sz="1800" dirty="0">
                <a:solidFill>
                  <a:schemeClr val="bg1"/>
                </a:solidFill>
                <a:latin typeface="Tahoma"/>
                <a:ea typeface="Tahoma"/>
                <a:cs typeface="Tahoma"/>
              </a:rPr>
              <a:t> 2020 – 2024</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8"/>
            <a:ext cx="10515600" cy="453081"/>
          </a:xfrm>
        </p:spPr>
        <p:txBody>
          <a:bodyPr>
            <a:normAutofit lnSpcReduction="10000"/>
          </a:bodyPr>
          <a:lstStyle/>
          <a:p>
            <a:pPr marL="0" indent="0">
              <a:spcBef>
                <a:spcPts val="0"/>
              </a:spcBef>
              <a:buNone/>
            </a:pPr>
            <a:r>
              <a:rPr lang="en-US" kern="1400" dirty="0" err="1">
                <a:solidFill>
                  <a:srgbClr val="B00C0C"/>
                </a:solidFill>
                <a:latin typeface="Tahoma" panose="020B0604030504040204" pitchFamily="34" charset="0"/>
                <a:ea typeface="Tahoma" panose="020B0604030504040204" pitchFamily="34" charset="0"/>
                <a:cs typeface="Tahoma" panose="020B0604030504040204" pitchFamily="34" charset="0"/>
              </a:rPr>
              <a:t>Ziel</a:t>
            </a:r>
            <a:r>
              <a:rPr lang="en-US" kern="1400" dirty="0">
                <a:solidFill>
                  <a:srgbClr val="B00C0C"/>
                </a:solidFill>
                <a:latin typeface="Tahoma" panose="020B0604030504040204" pitchFamily="34" charset="0"/>
                <a:ea typeface="Tahoma" panose="020B0604030504040204" pitchFamily="34" charset="0"/>
                <a:cs typeface="Tahoma" panose="020B0604030504040204" pitchFamily="34" charset="0"/>
              </a:rPr>
              <a:t> 3	: </a:t>
            </a:r>
            <a:r>
              <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rPr>
              <a:t>Die evangelischen Kirchen dienen der Gesellschaft.</a:t>
            </a:r>
          </a:p>
          <a:p>
            <a:pPr marL="0" indent="0">
              <a:spcBef>
                <a:spcPts val="0"/>
              </a:spcBef>
              <a:buNone/>
            </a:pPr>
            <a:endPar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de-DE" dirty="0"/>
          </a:p>
        </p:txBody>
      </p:sp>
      <p:sp>
        <p:nvSpPr>
          <p:cNvPr id="4" name="Textfeld 3"/>
          <p:cNvSpPr txBox="1"/>
          <p:nvPr/>
        </p:nvSpPr>
        <p:spPr>
          <a:xfrm>
            <a:off x="838200" y="1852313"/>
            <a:ext cx="10515599" cy="4524315"/>
          </a:xfrm>
          <a:prstGeom prst="rect">
            <a:avLst/>
          </a:prstGeom>
          <a:noFill/>
        </p:spPr>
        <p:txBody>
          <a:bodyPr wrap="square" numCol="6" spcCol="7200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1</a:t>
            </a:r>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unterstützt ihre Mitglieds-kirchen in der öffentlichen Positionierung zu gesell-</a:t>
            </a:r>
            <a:r>
              <a:rPr lang="de-DE" dirty="0" err="1">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schaftlichen</a:t>
            </a: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 Entwicklungen.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2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tritt für ein verantwortungs-bewusstes Europa in einer globalen Welt ein.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3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vertritt evangelische Positionen bei den europäischen Institutionen.</a:t>
            </a:r>
          </a:p>
          <a:p>
            <a:endParaRPr kumimoji="0" lang="de-DE"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4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fördert in ihren Regionen die Mitwirkung der Kirchen am Zusammenhalt in Europa.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5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zeigt den gesell-</a:t>
            </a:r>
            <a:r>
              <a:rPr lang="de-DE" dirty="0" err="1">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schaftlichen</a:t>
            </a: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 Beitrag der Kirchen im ländlichen Raum auf.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6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unterstützt Hilfsprojekte ihrer Mitglieds-kirchen.</a:t>
            </a:r>
          </a:p>
          <a:p>
            <a:endPar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endParaRPr>
          </a:p>
        </p:txBody>
      </p:sp>
      <p:sp>
        <p:nvSpPr>
          <p:cNvPr id="6" name="Textfeld 5">
            <a:extLst>
              <a:ext uri="{FF2B5EF4-FFF2-40B4-BE49-F238E27FC236}">
                <a16:creationId xmlns:a16="http://schemas.microsoft.com/office/drawing/2014/main" id="{45C4D786-354A-40FF-964F-25923B5D4F21}"/>
              </a:ext>
            </a:extLst>
          </p:cNvPr>
          <p:cNvSpPr txBox="1"/>
          <p:nvPr/>
        </p:nvSpPr>
        <p:spPr>
          <a:xfrm>
            <a:off x="677219" y="4956257"/>
            <a:ext cx="11040762" cy="1200329"/>
          </a:xfrm>
          <a:prstGeom prst="rect">
            <a:avLst/>
          </a:prstGeom>
          <a:noFill/>
        </p:spPr>
        <p:txBody>
          <a:bodyPr wrap="square" rtlCol="0">
            <a:spAutoFit/>
          </a:bodyPr>
          <a:lstStyle/>
          <a:p>
            <a:r>
              <a:rPr lang="de-DE" dirty="0">
                <a:latin typeface="Tahoma" panose="020B0604030504040204" pitchFamily="34" charset="0"/>
                <a:ea typeface="Tahoma" panose="020B0604030504040204" pitchFamily="34" charset="0"/>
                <a:cs typeface="Tahoma" panose="020B0604030504040204" pitchFamily="34" charset="0"/>
              </a:rPr>
              <a:t>Die GEKE erarbeitet Stellungnahmen und Orientierungshilfen zu sozialethischen und europapolitischen Fragen, die sich an ein breites Publikum richten. Der Fachbeirat für ethische Fragen berät die GEKE bei der Identifikation und Bearbeitung dieser Themen. Eine Orientierungshilfe wird zum Thema „Sexualität und Gender“ erstellt.</a:t>
            </a:r>
          </a:p>
        </p:txBody>
      </p:sp>
    </p:spTree>
    <p:extLst>
      <p:ext uri="{BB962C8B-B14F-4D97-AF65-F5344CB8AC3E}">
        <p14:creationId xmlns:p14="http://schemas.microsoft.com/office/powerpoint/2010/main" val="1407702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
                                            <p:txEl>
                                              <p:pRg st="0" end="0"/>
                                            </p:txEl>
                                          </p:spTgt>
                                        </p:tgtEl>
                                      </p:cBhvr>
                                    </p:animEffect>
                                    <p:set>
                                      <p:cBhvr>
                                        <p:cTn id="7" dur="1" fill="hold">
                                          <p:stCondLst>
                                            <p:cond delay="499"/>
                                          </p:stCondLst>
                                        </p:cTn>
                                        <p:tgtEl>
                                          <p:spTgt spid="4">
                                            <p:txEl>
                                              <p:pRg st="0" end="0"/>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4">
                                            <p:txEl>
                                              <p:pRg st="1" end="1"/>
                                            </p:txEl>
                                          </p:spTgt>
                                        </p:tgtEl>
                                      </p:cBhvr>
                                    </p:animEffect>
                                    <p:set>
                                      <p:cBhvr>
                                        <p:cTn id="10" dur="1" fill="hold">
                                          <p:stCondLst>
                                            <p:cond delay="499"/>
                                          </p:stCondLst>
                                        </p:cTn>
                                        <p:tgtEl>
                                          <p:spTgt spid="4">
                                            <p:txEl>
                                              <p:pRg st="1" end="1"/>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4">
                                            <p:txEl>
                                              <p:pRg st="18" end="18"/>
                                            </p:txEl>
                                          </p:spTgt>
                                        </p:tgtEl>
                                      </p:cBhvr>
                                    </p:animEffect>
                                    <p:set>
                                      <p:cBhvr>
                                        <p:cTn id="13" dur="1" fill="hold">
                                          <p:stCondLst>
                                            <p:cond delay="499"/>
                                          </p:stCondLst>
                                        </p:cTn>
                                        <p:tgtEl>
                                          <p:spTgt spid="4">
                                            <p:txEl>
                                              <p:pRg st="18" end="18"/>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4">
                                            <p:txEl>
                                              <p:pRg st="19" end="19"/>
                                            </p:txEl>
                                          </p:spTgt>
                                        </p:tgtEl>
                                      </p:cBhvr>
                                    </p:animEffect>
                                    <p:set>
                                      <p:cBhvr>
                                        <p:cTn id="16" dur="1" fill="hold">
                                          <p:stCondLst>
                                            <p:cond delay="499"/>
                                          </p:stCondLst>
                                        </p:cTn>
                                        <p:tgtEl>
                                          <p:spTgt spid="4">
                                            <p:txEl>
                                              <p:pRg st="19" end="19"/>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4">
                                            <p:txEl>
                                              <p:pRg st="28" end="28"/>
                                            </p:txEl>
                                          </p:spTgt>
                                        </p:tgtEl>
                                      </p:cBhvr>
                                    </p:animEffect>
                                    <p:set>
                                      <p:cBhvr>
                                        <p:cTn id="19" dur="1" fill="hold">
                                          <p:stCondLst>
                                            <p:cond delay="499"/>
                                          </p:stCondLst>
                                        </p:cTn>
                                        <p:tgtEl>
                                          <p:spTgt spid="4">
                                            <p:txEl>
                                              <p:pRg st="28" end="28"/>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4">
                                            <p:txEl>
                                              <p:pRg st="29" end="29"/>
                                            </p:txEl>
                                          </p:spTgt>
                                        </p:tgtEl>
                                      </p:cBhvr>
                                    </p:animEffect>
                                    <p:set>
                                      <p:cBhvr>
                                        <p:cTn id="22" dur="1" fill="hold">
                                          <p:stCondLst>
                                            <p:cond delay="499"/>
                                          </p:stCondLst>
                                        </p:cTn>
                                        <p:tgtEl>
                                          <p:spTgt spid="4">
                                            <p:txEl>
                                              <p:pRg st="29" end="29"/>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4">
                                            <p:txEl>
                                              <p:pRg st="38" end="38"/>
                                            </p:txEl>
                                          </p:spTgt>
                                        </p:tgtEl>
                                      </p:cBhvr>
                                    </p:animEffect>
                                    <p:set>
                                      <p:cBhvr>
                                        <p:cTn id="25" dur="1" fill="hold">
                                          <p:stCondLst>
                                            <p:cond delay="499"/>
                                          </p:stCondLst>
                                        </p:cTn>
                                        <p:tgtEl>
                                          <p:spTgt spid="4">
                                            <p:txEl>
                                              <p:pRg st="38" end="38"/>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4">
                                            <p:txEl>
                                              <p:pRg st="39" end="39"/>
                                            </p:txEl>
                                          </p:spTgt>
                                        </p:tgtEl>
                                      </p:cBhvr>
                                    </p:animEffect>
                                    <p:set>
                                      <p:cBhvr>
                                        <p:cTn id="28" dur="1" fill="hold">
                                          <p:stCondLst>
                                            <p:cond delay="499"/>
                                          </p:stCondLst>
                                        </p:cTn>
                                        <p:tgtEl>
                                          <p:spTgt spid="4">
                                            <p:txEl>
                                              <p:pRg st="39" end="39"/>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4">
                                            <p:txEl>
                                              <p:pRg st="48" end="48"/>
                                            </p:txEl>
                                          </p:spTgt>
                                        </p:tgtEl>
                                      </p:cBhvr>
                                    </p:animEffect>
                                    <p:set>
                                      <p:cBhvr>
                                        <p:cTn id="31" dur="1" fill="hold">
                                          <p:stCondLst>
                                            <p:cond delay="499"/>
                                          </p:stCondLst>
                                        </p:cTn>
                                        <p:tgtEl>
                                          <p:spTgt spid="4">
                                            <p:txEl>
                                              <p:pRg st="48" end="48"/>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4">
                                            <p:txEl>
                                              <p:pRg st="49" end="49"/>
                                            </p:txEl>
                                          </p:spTgt>
                                        </p:tgtEl>
                                      </p:cBhvr>
                                    </p:animEffect>
                                    <p:set>
                                      <p:cBhvr>
                                        <p:cTn id="34" dur="1" fill="hold">
                                          <p:stCondLst>
                                            <p:cond delay="499"/>
                                          </p:stCondLst>
                                        </p:cTn>
                                        <p:tgtEl>
                                          <p:spTgt spid="4">
                                            <p:txEl>
                                              <p:pRg st="49" end="49"/>
                                            </p:txEl>
                                          </p:spTgt>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p:cTn id="39" dur="1000" fill="hold"/>
                                        <p:tgtEl>
                                          <p:spTgt spid="6"/>
                                        </p:tgtEl>
                                        <p:attrNameLst>
                                          <p:attrName>ppt_w</p:attrName>
                                        </p:attrNameLst>
                                      </p:cBhvr>
                                      <p:tavLst>
                                        <p:tav tm="0">
                                          <p:val>
                                            <p:fltVal val="0"/>
                                          </p:val>
                                        </p:tav>
                                        <p:tav tm="100000">
                                          <p:val>
                                            <p:strVal val="#ppt_w"/>
                                          </p:val>
                                        </p:tav>
                                      </p:tavLst>
                                    </p:anim>
                                    <p:anim calcmode="lin" valueType="num">
                                      <p:cBhvr>
                                        <p:cTn id="40" dur="1000" fill="hold"/>
                                        <p:tgtEl>
                                          <p:spTgt spid="6"/>
                                        </p:tgtEl>
                                        <p:attrNameLst>
                                          <p:attrName>ppt_h</p:attrName>
                                        </p:attrNameLst>
                                      </p:cBhvr>
                                      <p:tavLst>
                                        <p:tav tm="0">
                                          <p:val>
                                            <p:fltVal val="0"/>
                                          </p:val>
                                        </p:tav>
                                        <p:tav tm="100000">
                                          <p:val>
                                            <p:strVal val="#ppt_h"/>
                                          </p:val>
                                        </p:tav>
                                      </p:tavLst>
                                    </p:anim>
                                    <p:anim calcmode="lin" valueType="num">
                                      <p:cBhvr>
                                        <p:cTn id="41" dur="1000" fill="hold"/>
                                        <p:tgtEl>
                                          <p:spTgt spid="6"/>
                                        </p:tgtEl>
                                        <p:attrNameLst>
                                          <p:attrName>style.rotation</p:attrName>
                                        </p:attrNameLst>
                                      </p:cBhvr>
                                      <p:tavLst>
                                        <p:tav tm="0">
                                          <p:val>
                                            <p:fltVal val="90"/>
                                          </p:val>
                                        </p:tav>
                                        <p:tav tm="100000">
                                          <p:val>
                                            <p:fltVal val="0"/>
                                          </p:val>
                                        </p:tav>
                                      </p:tavLst>
                                    </p:anim>
                                    <p:animEffect transition="in" filter="fade">
                                      <p:cBhvr>
                                        <p:cTn id="4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Gemeinsam</a:t>
            </a:r>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Kirche</a:t>
            </a:r>
            <a:r>
              <a:rPr lang="en-US" sz="1800" dirty="0">
                <a:solidFill>
                  <a:schemeClr val="bg1"/>
                </a:solidFill>
                <a:latin typeface="Tahoma"/>
                <a:ea typeface="Tahoma"/>
                <a:cs typeface="Tahoma"/>
              </a:rPr>
              <a:t> sein 			    </a:t>
            </a:r>
            <a:r>
              <a:rPr lang="en-US" sz="1800" dirty="0" err="1">
                <a:solidFill>
                  <a:schemeClr val="bg1"/>
                </a:solidFill>
                <a:latin typeface="Tahoma"/>
                <a:ea typeface="Tahoma"/>
                <a:cs typeface="Tahoma"/>
              </a:rPr>
              <a:t>Ziel</a:t>
            </a:r>
            <a:r>
              <a:rPr lang="en-US" sz="1800" dirty="0">
                <a:solidFill>
                  <a:schemeClr val="bg1"/>
                </a:solidFill>
                <a:latin typeface="Tahoma"/>
                <a:ea typeface="Tahoma"/>
                <a:cs typeface="Tahoma"/>
              </a:rPr>
              <a:t> 3		         	                </a:t>
            </a:r>
            <a:r>
              <a:rPr lang="en-US" sz="1800" dirty="0" err="1">
                <a:solidFill>
                  <a:schemeClr val="bg1"/>
                </a:solidFill>
                <a:latin typeface="Tahoma"/>
                <a:ea typeface="Tahoma"/>
                <a:cs typeface="Tahoma"/>
              </a:rPr>
              <a:t>Ziele</a:t>
            </a:r>
            <a:r>
              <a:rPr lang="en-US" sz="1800" dirty="0">
                <a:solidFill>
                  <a:schemeClr val="bg1"/>
                </a:solidFill>
                <a:latin typeface="Tahoma"/>
                <a:ea typeface="Tahoma"/>
                <a:cs typeface="Tahoma"/>
              </a:rPr>
              <a:t> 2020 – 2024</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8"/>
            <a:ext cx="10515600" cy="453081"/>
          </a:xfrm>
        </p:spPr>
        <p:txBody>
          <a:bodyPr>
            <a:normAutofit lnSpcReduction="10000"/>
          </a:bodyPr>
          <a:lstStyle/>
          <a:p>
            <a:pPr marL="0" indent="0">
              <a:spcBef>
                <a:spcPts val="0"/>
              </a:spcBef>
              <a:buNone/>
            </a:pPr>
            <a:r>
              <a:rPr lang="en-US" kern="1400" dirty="0" err="1">
                <a:solidFill>
                  <a:srgbClr val="B00C0C"/>
                </a:solidFill>
                <a:latin typeface="Tahoma" panose="020B0604030504040204" pitchFamily="34" charset="0"/>
                <a:ea typeface="Tahoma" panose="020B0604030504040204" pitchFamily="34" charset="0"/>
                <a:cs typeface="Tahoma" panose="020B0604030504040204" pitchFamily="34" charset="0"/>
              </a:rPr>
              <a:t>Ziel</a:t>
            </a:r>
            <a:r>
              <a:rPr lang="en-US" kern="1400" dirty="0">
                <a:solidFill>
                  <a:srgbClr val="B00C0C"/>
                </a:solidFill>
                <a:latin typeface="Tahoma" panose="020B0604030504040204" pitchFamily="34" charset="0"/>
                <a:ea typeface="Tahoma" panose="020B0604030504040204" pitchFamily="34" charset="0"/>
                <a:cs typeface="Tahoma" panose="020B0604030504040204" pitchFamily="34" charset="0"/>
              </a:rPr>
              <a:t> 3	: </a:t>
            </a:r>
            <a:r>
              <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rPr>
              <a:t>Die evangelischen Kirchen dienen der Gesellschaft.</a:t>
            </a:r>
          </a:p>
          <a:p>
            <a:pPr marL="0" indent="0">
              <a:spcBef>
                <a:spcPts val="0"/>
              </a:spcBef>
              <a:buNone/>
            </a:pPr>
            <a:endPar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de-DE" dirty="0"/>
          </a:p>
        </p:txBody>
      </p:sp>
      <p:sp>
        <p:nvSpPr>
          <p:cNvPr id="4" name="Textfeld 3"/>
          <p:cNvSpPr txBox="1"/>
          <p:nvPr/>
        </p:nvSpPr>
        <p:spPr>
          <a:xfrm>
            <a:off x="838200" y="1852313"/>
            <a:ext cx="10515599" cy="4524315"/>
          </a:xfrm>
          <a:prstGeom prst="rect">
            <a:avLst/>
          </a:prstGeom>
          <a:noFill/>
        </p:spPr>
        <p:txBody>
          <a:bodyPr wrap="square" numCol="6" spcCol="7200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1</a:t>
            </a:r>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unterstützt ihre Mitglieds-kirchen in der öffentlichen Positionierung zu gesell-</a:t>
            </a:r>
            <a:r>
              <a:rPr lang="de-DE" dirty="0" err="1">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schaftlichen</a:t>
            </a: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 Entwicklungen.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2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tritt für ein verantwortungs-bewusstes Europa in einer globalen Welt ein.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3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vertritt evangelische Positionen bei den europäischen Institutionen.</a:t>
            </a:r>
          </a:p>
          <a:p>
            <a:endParaRPr kumimoji="0" lang="de-DE"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4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fördert in ihren Regionen die Mitwirkung der Kirchen am Zusammenhalt in Europa.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5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zeigt den gesell-</a:t>
            </a:r>
            <a:r>
              <a:rPr lang="de-DE" dirty="0" err="1">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schaftlichen</a:t>
            </a: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 Beitrag der Kirchen im ländlichen Raum auf.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6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unterstützt Hilfsprojekte ihrer Mitglieds-kirchen.</a:t>
            </a:r>
          </a:p>
          <a:p>
            <a:endPar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endParaRPr>
          </a:p>
        </p:txBody>
      </p:sp>
      <p:sp>
        <p:nvSpPr>
          <p:cNvPr id="6" name="Textfeld 5">
            <a:extLst>
              <a:ext uri="{FF2B5EF4-FFF2-40B4-BE49-F238E27FC236}">
                <a16:creationId xmlns:a16="http://schemas.microsoft.com/office/drawing/2014/main" id="{45C4D786-354A-40FF-964F-25923B5D4F21}"/>
              </a:ext>
            </a:extLst>
          </p:cNvPr>
          <p:cNvSpPr txBox="1"/>
          <p:nvPr/>
        </p:nvSpPr>
        <p:spPr>
          <a:xfrm>
            <a:off x="575618" y="4899300"/>
            <a:ext cx="11040762" cy="1477328"/>
          </a:xfrm>
          <a:prstGeom prst="rect">
            <a:avLst/>
          </a:prstGeom>
          <a:noFill/>
        </p:spPr>
        <p:txBody>
          <a:bodyPr wrap="square" rtlCol="0">
            <a:spAutoFit/>
          </a:bodyPr>
          <a:lstStyle/>
          <a:p>
            <a:r>
              <a:rPr lang="de-DE" dirty="0">
                <a:latin typeface="Tahoma" panose="020B0604030504040204" pitchFamily="34" charset="0"/>
                <a:ea typeface="Tahoma" panose="020B0604030504040204" pitchFamily="34" charset="0"/>
                <a:cs typeface="Tahoma" panose="020B0604030504040204" pitchFamily="34" charset="0"/>
              </a:rPr>
              <a:t>Die GEKE bringt die gemeinsame protestantische Stimme in Europa zum Ausdruck und entwickelt Wege der Abstimmung mit den Mitgliedskirchen. Sie pflegt den Kontakt zu europäischen Institutionen. Dafür kooperiert sie mit ökumenischen Partnerorganisationen. Sie bringt gemeinsame evangelische Positionen in geeigneter Weise bei den europäischen Institutionen ein und organisiert die dafür notwendigen Ressourcen. </a:t>
            </a:r>
          </a:p>
        </p:txBody>
      </p:sp>
    </p:spTree>
    <p:extLst>
      <p:ext uri="{BB962C8B-B14F-4D97-AF65-F5344CB8AC3E}">
        <p14:creationId xmlns:p14="http://schemas.microsoft.com/office/powerpoint/2010/main" val="3379245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
                                            <p:txEl>
                                              <p:pRg st="0" end="0"/>
                                            </p:txEl>
                                          </p:spTgt>
                                        </p:tgtEl>
                                      </p:cBhvr>
                                    </p:animEffect>
                                    <p:set>
                                      <p:cBhvr>
                                        <p:cTn id="7" dur="1" fill="hold">
                                          <p:stCondLst>
                                            <p:cond delay="499"/>
                                          </p:stCondLst>
                                        </p:cTn>
                                        <p:tgtEl>
                                          <p:spTgt spid="4">
                                            <p:txEl>
                                              <p:pRg st="0" end="0"/>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4">
                                            <p:txEl>
                                              <p:pRg st="1" end="1"/>
                                            </p:txEl>
                                          </p:spTgt>
                                        </p:tgtEl>
                                      </p:cBhvr>
                                    </p:animEffect>
                                    <p:set>
                                      <p:cBhvr>
                                        <p:cTn id="10" dur="1" fill="hold">
                                          <p:stCondLst>
                                            <p:cond delay="499"/>
                                          </p:stCondLst>
                                        </p:cTn>
                                        <p:tgtEl>
                                          <p:spTgt spid="4">
                                            <p:txEl>
                                              <p:pRg st="1" end="1"/>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4">
                                            <p:txEl>
                                              <p:pRg st="8" end="8"/>
                                            </p:txEl>
                                          </p:spTgt>
                                        </p:tgtEl>
                                      </p:cBhvr>
                                    </p:animEffect>
                                    <p:set>
                                      <p:cBhvr>
                                        <p:cTn id="13" dur="1" fill="hold">
                                          <p:stCondLst>
                                            <p:cond delay="499"/>
                                          </p:stCondLst>
                                        </p:cTn>
                                        <p:tgtEl>
                                          <p:spTgt spid="4">
                                            <p:txEl>
                                              <p:pRg st="8" end="8"/>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4">
                                            <p:txEl>
                                              <p:pRg st="9" end="9"/>
                                            </p:txEl>
                                          </p:spTgt>
                                        </p:tgtEl>
                                      </p:cBhvr>
                                    </p:animEffect>
                                    <p:set>
                                      <p:cBhvr>
                                        <p:cTn id="16" dur="1" fill="hold">
                                          <p:stCondLst>
                                            <p:cond delay="499"/>
                                          </p:stCondLst>
                                        </p:cTn>
                                        <p:tgtEl>
                                          <p:spTgt spid="4">
                                            <p:txEl>
                                              <p:pRg st="9" end="9"/>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4">
                                            <p:txEl>
                                              <p:pRg st="28" end="28"/>
                                            </p:txEl>
                                          </p:spTgt>
                                        </p:tgtEl>
                                      </p:cBhvr>
                                    </p:animEffect>
                                    <p:set>
                                      <p:cBhvr>
                                        <p:cTn id="19" dur="1" fill="hold">
                                          <p:stCondLst>
                                            <p:cond delay="499"/>
                                          </p:stCondLst>
                                        </p:cTn>
                                        <p:tgtEl>
                                          <p:spTgt spid="4">
                                            <p:txEl>
                                              <p:pRg st="28" end="28"/>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4">
                                            <p:txEl>
                                              <p:pRg st="29" end="29"/>
                                            </p:txEl>
                                          </p:spTgt>
                                        </p:tgtEl>
                                      </p:cBhvr>
                                    </p:animEffect>
                                    <p:set>
                                      <p:cBhvr>
                                        <p:cTn id="22" dur="1" fill="hold">
                                          <p:stCondLst>
                                            <p:cond delay="499"/>
                                          </p:stCondLst>
                                        </p:cTn>
                                        <p:tgtEl>
                                          <p:spTgt spid="4">
                                            <p:txEl>
                                              <p:pRg st="29" end="29"/>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4">
                                            <p:txEl>
                                              <p:pRg st="38" end="38"/>
                                            </p:txEl>
                                          </p:spTgt>
                                        </p:tgtEl>
                                      </p:cBhvr>
                                    </p:animEffect>
                                    <p:set>
                                      <p:cBhvr>
                                        <p:cTn id="25" dur="1" fill="hold">
                                          <p:stCondLst>
                                            <p:cond delay="499"/>
                                          </p:stCondLst>
                                        </p:cTn>
                                        <p:tgtEl>
                                          <p:spTgt spid="4">
                                            <p:txEl>
                                              <p:pRg st="38" end="38"/>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4">
                                            <p:txEl>
                                              <p:pRg st="39" end="39"/>
                                            </p:txEl>
                                          </p:spTgt>
                                        </p:tgtEl>
                                      </p:cBhvr>
                                    </p:animEffect>
                                    <p:set>
                                      <p:cBhvr>
                                        <p:cTn id="28" dur="1" fill="hold">
                                          <p:stCondLst>
                                            <p:cond delay="499"/>
                                          </p:stCondLst>
                                        </p:cTn>
                                        <p:tgtEl>
                                          <p:spTgt spid="4">
                                            <p:txEl>
                                              <p:pRg st="39" end="39"/>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4">
                                            <p:txEl>
                                              <p:pRg st="48" end="48"/>
                                            </p:txEl>
                                          </p:spTgt>
                                        </p:tgtEl>
                                      </p:cBhvr>
                                    </p:animEffect>
                                    <p:set>
                                      <p:cBhvr>
                                        <p:cTn id="31" dur="1" fill="hold">
                                          <p:stCondLst>
                                            <p:cond delay="499"/>
                                          </p:stCondLst>
                                        </p:cTn>
                                        <p:tgtEl>
                                          <p:spTgt spid="4">
                                            <p:txEl>
                                              <p:pRg st="48" end="48"/>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4">
                                            <p:txEl>
                                              <p:pRg st="49" end="49"/>
                                            </p:txEl>
                                          </p:spTgt>
                                        </p:tgtEl>
                                      </p:cBhvr>
                                    </p:animEffect>
                                    <p:set>
                                      <p:cBhvr>
                                        <p:cTn id="34" dur="1" fill="hold">
                                          <p:stCondLst>
                                            <p:cond delay="499"/>
                                          </p:stCondLst>
                                        </p:cTn>
                                        <p:tgtEl>
                                          <p:spTgt spid="4">
                                            <p:txEl>
                                              <p:pRg st="49" end="49"/>
                                            </p:txEl>
                                          </p:spTgt>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p:cTn id="39" dur="1000" fill="hold"/>
                                        <p:tgtEl>
                                          <p:spTgt spid="6"/>
                                        </p:tgtEl>
                                        <p:attrNameLst>
                                          <p:attrName>ppt_w</p:attrName>
                                        </p:attrNameLst>
                                      </p:cBhvr>
                                      <p:tavLst>
                                        <p:tav tm="0">
                                          <p:val>
                                            <p:fltVal val="0"/>
                                          </p:val>
                                        </p:tav>
                                        <p:tav tm="100000">
                                          <p:val>
                                            <p:strVal val="#ppt_w"/>
                                          </p:val>
                                        </p:tav>
                                      </p:tavLst>
                                    </p:anim>
                                    <p:anim calcmode="lin" valueType="num">
                                      <p:cBhvr>
                                        <p:cTn id="40" dur="1000" fill="hold"/>
                                        <p:tgtEl>
                                          <p:spTgt spid="6"/>
                                        </p:tgtEl>
                                        <p:attrNameLst>
                                          <p:attrName>ppt_h</p:attrName>
                                        </p:attrNameLst>
                                      </p:cBhvr>
                                      <p:tavLst>
                                        <p:tav tm="0">
                                          <p:val>
                                            <p:fltVal val="0"/>
                                          </p:val>
                                        </p:tav>
                                        <p:tav tm="100000">
                                          <p:val>
                                            <p:strVal val="#ppt_h"/>
                                          </p:val>
                                        </p:tav>
                                      </p:tavLst>
                                    </p:anim>
                                    <p:anim calcmode="lin" valueType="num">
                                      <p:cBhvr>
                                        <p:cTn id="41" dur="1000" fill="hold"/>
                                        <p:tgtEl>
                                          <p:spTgt spid="6"/>
                                        </p:tgtEl>
                                        <p:attrNameLst>
                                          <p:attrName>style.rotation</p:attrName>
                                        </p:attrNameLst>
                                      </p:cBhvr>
                                      <p:tavLst>
                                        <p:tav tm="0">
                                          <p:val>
                                            <p:fltVal val="90"/>
                                          </p:val>
                                        </p:tav>
                                        <p:tav tm="100000">
                                          <p:val>
                                            <p:fltVal val="0"/>
                                          </p:val>
                                        </p:tav>
                                      </p:tavLst>
                                    </p:anim>
                                    <p:animEffect transition="in" filter="fade">
                                      <p:cBhvr>
                                        <p:cTn id="4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Gemeinsam</a:t>
            </a:r>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Kirche</a:t>
            </a:r>
            <a:r>
              <a:rPr lang="en-US" sz="1800" dirty="0">
                <a:solidFill>
                  <a:schemeClr val="bg1"/>
                </a:solidFill>
                <a:latin typeface="Tahoma"/>
                <a:ea typeface="Tahoma"/>
                <a:cs typeface="Tahoma"/>
              </a:rPr>
              <a:t> sein 			    </a:t>
            </a:r>
            <a:r>
              <a:rPr lang="en-US" sz="1800" dirty="0" err="1">
                <a:solidFill>
                  <a:schemeClr val="bg1"/>
                </a:solidFill>
                <a:latin typeface="Tahoma"/>
                <a:ea typeface="Tahoma"/>
                <a:cs typeface="Tahoma"/>
              </a:rPr>
              <a:t>Ziel</a:t>
            </a:r>
            <a:r>
              <a:rPr lang="en-US" sz="1800" dirty="0">
                <a:solidFill>
                  <a:schemeClr val="bg1"/>
                </a:solidFill>
                <a:latin typeface="Tahoma"/>
                <a:ea typeface="Tahoma"/>
                <a:cs typeface="Tahoma"/>
              </a:rPr>
              <a:t> 3		         	                </a:t>
            </a:r>
            <a:r>
              <a:rPr lang="en-US" sz="1800" dirty="0" err="1">
                <a:solidFill>
                  <a:schemeClr val="bg1"/>
                </a:solidFill>
                <a:latin typeface="Tahoma"/>
                <a:ea typeface="Tahoma"/>
                <a:cs typeface="Tahoma"/>
              </a:rPr>
              <a:t>Ziele</a:t>
            </a:r>
            <a:r>
              <a:rPr lang="en-US" sz="1800" dirty="0">
                <a:solidFill>
                  <a:schemeClr val="bg1"/>
                </a:solidFill>
                <a:latin typeface="Tahoma"/>
                <a:ea typeface="Tahoma"/>
                <a:cs typeface="Tahoma"/>
              </a:rPr>
              <a:t> 2020 – 2024</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8"/>
            <a:ext cx="10515600" cy="453081"/>
          </a:xfrm>
        </p:spPr>
        <p:txBody>
          <a:bodyPr>
            <a:normAutofit lnSpcReduction="10000"/>
          </a:bodyPr>
          <a:lstStyle/>
          <a:p>
            <a:pPr marL="0" indent="0">
              <a:spcBef>
                <a:spcPts val="0"/>
              </a:spcBef>
              <a:buNone/>
            </a:pPr>
            <a:r>
              <a:rPr lang="en-US" kern="1400" dirty="0" err="1">
                <a:solidFill>
                  <a:srgbClr val="B00C0C"/>
                </a:solidFill>
                <a:latin typeface="Tahoma" panose="020B0604030504040204" pitchFamily="34" charset="0"/>
                <a:ea typeface="Tahoma" panose="020B0604030504040204" pitchFamily="34" charset="0"/>
                <a:cs typeface="Tahoma" panose="020B0604030504040204" pitchFamily="34" charset="0"/>
              </a:rPr>
              <a:t>Ziel</a:t>
            </a:r>
            <a:r>
              <a:rPr lang="en-US" kern="1400" dirty="0">
                <a:solidFill>
                  <a:srgbClr val="B00C0C"/>
                </a:solidFill>
                <a:latin typeface="Tahoma" panose="020B0604030504040204" pitchFamily="34" charset="0"/>
                <a:ea typeface="Tahoma" panose="020B0604030504040204" pitchFamily="34" charset="0"/>
                <a:cs typeface="Tahoma" panose="020B0604030504040204" pitchFamily="34" charset="0"/>
              </a:rPr>
              <a:t> 3	: </a:t>
            </a:r>
            <a:r>
              <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rPr>
              <a:t>Die evangelischen Kirchen dienen der Gesellschaft.</a:t>
            </a:r>
          </a:p>
          <a:p>
            <a:pPr marL="0" indent="0">
              <a:spcBef>
                <a:spcPts val="0"/>
              </a:spcBef>
              <a:buNone/>
            </a:pPr>
            <a:endPar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de-DE" dirty="0"/>
          </a:p>
        </p:txBody>
      </p:sp>
      <p:sp>
        <p:nvSpPr>
          <p:cNvPr id="4" name="Textfeld 3"/>
          <p:cNvSpPr txBox="1"/>
          <p:nvPr/>
        </p:nvSpPr>
        <p:spPr>
          <a:xfrm>
            <a:off x="838200" y="1852313"/>
            <a:ext cx="10515599" cy="4524315"/>
          </a:xfrm>
          <a:prstGeom prst="rect">
            <a:avLst/>
          </a:prstGeom>
          <a:noFill/>
        </p:spPr>
        <p:txBody>
          <a:bodyPr wrap="square" numCol="6" spcCol="7200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1</a:t>
            </a:r>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unterstützt ihre Mitglieds-kirchen in der öffentlichen Positionierung zu gesell-</a:t>
            </a:r>
            <a:r>
              <a:rPr lang="de-DE" dirty="0" err="1">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schaftlichen</a:t>
            </a: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 Entwicklungen.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2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tritt für ein verantwortungs-bewusstes Europa in einer globalen Welt ein.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3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vertritt evangelische Positionen bei den europäischen Institutionen.</a:t>
            </a:r>
          </a:p>
          <a:p>
            <a:endParaRPr kumimoji="0" lang="de-DE"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4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fördert in ihren Regionen die Mitwirkung der Kirchen am Zusammenhalt in Europa.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5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zeigt den gesell-</a:t>
            </a:r>
            <a:r>
              <a:rPr lang="de-DE" dirty="0" err="1">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schaftlichen</a:t>
            </a: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 Beitrag der Kirchen im ländlichen Raum auf.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6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unterstützt Hilfsprojekte ihrer Mitglieds-kirchen.</a:t>
            </a:r>
          </a:p>
          <a:p>
            <a:endPar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endParaRPr>
          </a:p>
        </p:txBody>
      </p:sp>
      <p:sp>
        <p:nvSpPr>
          <p:cNvPr id="6" name="Textfeld 5">
            <a:extLst>
              <a:ext uri="{FF2B5EF4-FFF2-40B4-BE49-F238E27FC236}">
                <a16:creationId xmlns:a16="http://schemas.microsoft.com/office/drawing/2014/main" id="{45C4D786-354A-40FF-964F-25923B5D4F21}"/>
              </a:ext>
            </a:extLst>
          </p:cNvPr>
          <p:cNvSpPr txBox="1"/>
          <p:nvPr/>
        </p:nvSpPr>
        <p:spPr>
          <a:xfrm>
            <a:off x="575618" y="5103342"/>
            <a:ext cx="11040762" cy="1477328"/>
          </a:xfrm>
          <a:prstGeom prst="rect">
            <a:avLst/>
          </a:prstGeom>
          <a:noFill/>
        </p:spPr>
        <p:txBody>
          <a:bodyPr wrap="square" rtlCol="0">
            <a:spAutoFit/>
          </a:bodyPr>
          <a:lstStyle/>
          <a:p>
            <a:r>
              <a:rPr lang="de-DE" dirty="0">
                <a:latin typeface="Tahoma" panose="020B0604030504040204" pitchFamily="34" charset="0"/>
                <a:ea typeface="Tahoma" panose="020B0604030504040204" pitchFamily="34" charset="0"/>
                <a:cs typeface="Tahoma" panose="020B0604030504040204" pitchFamily="34" charset="0"/>
              </a:rPr>
              <a:t>Die GEKE klärt in ihren Regionalgruppen, welchen Beitrag die Kirchen für den sozialen und kulturellen Zusammenhalt in ihrer Region und in Europa leisten. Sie bestärkt, dass die Kirchen über politische Differenzen in ihren Gesellschaften hinweg zueinander halten. Die Regionalgruppen behandeln das Thema „Demokratie“ in ihrem jeweiligen Kontext. Die Ergebnisse der Regionalgruppen fließen in die gemeinsame Arbeit der GEKE ein.</a:t>
            </a:r>
          </a:p>
        </p:txBody>
      </p:sp>
    </p:spTree>
    <p:extLst>
      <p:ext uri="{BB962C8B-B14F-4D97-AF65-F5344CB8AC3E}">
        <p14:creationId xmlns:p14="http://schemas.microsoft.com/office/powerpoint/2010/main" val="1386175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
                                            <p:txEl>
                                              <p:pRg st="0" end="0"/>
                                            </p:txEl>
                                          </p:spTgt>
                                        </p:tgtEl>
                                      </p:cBhvr>
                                    </p:animEffect>
                                    <p:set>
                                      <p:cBhvr>
                                        <p:cTn id="7" dur="1" fill="hold">
                                          <p:stCondLst>
                                            <p:cond delay="499"/>
                                          </p:stCondLst>
                                        </p:cTn>
                                        <p:tgtEl>
                                          <p:spTgt spid="4">
                                            <p:txEl>
                                              <p:pRg st="0" end="0"/>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4">
                                            <p:txEl>
                                              <p:pRg st="1" end="1"/>
                                            </p:txEl>
                                          </p:spTgt>
                                        </p:tgtEl>
                                      </p:cBhvr>
                                    </p:animEffect>
                                    <p:set>
                                      <p:cBhvr>
                                        <p:cTn id="10" dur="1" fill="hold">
                                          <p:stCondLst>
                                            <p:cond delay="499"/>
                                          </p:stCondLst>
                                        </p:cTn>
                                        <p:tgtEl>
                                          <p:spTgt spid="4">
                                            <p:txEl>
                                              <p:pRg st="1" end="1"/>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4">
                                            <p:txEl>
                                              <p:pRg st="8" end="8"/>
                                            </p:txEl>
                                          </p:spTgt>
                                        </p:tgtEl>
                                      </p:cBhvr>
                                    </p:animEffect>
                                    <p:set>
                                      <p:cBhvr>
                                        <p:cTn id="13" dur="1" fill="hold">
                                          <p:stCondLst>
                                            <p:cond delay="499"/>
                                          </p:stCondLst>
                                        </p:cTn>
                                        <p:tgtEl>
                                          <p:spTgt spid="4">
                                            <p:txEl>
                                              <p:pRg st="8" end="8"/>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4">
                                            <p:txEl>
                                              <p:pRg st="9" end="9"/>
                                            </p:txEl>
                                          </p:spTgt>
                                        </p:tgtEl>
                                      </p:cBhvr>
                                    </p:animEffect>
                                    <p:set>
                                      <p:cBhvr>
                                        <p:cTn id="16" dur="1" fill="hold">
                                          <p:stCondLst>
                                            <p:cond delay="499"/>
                                          </p:stCondLst>
                                        </p:cTn>
                                        <p:tgtEl>
                                          <p:spTgt spid="4">
                                            <p:txEl>
                                              <p:pRg st="9" end="9"/>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4">
                                            <p:txEl>
                                              <p:pRg st="18" end="18"/>
                                            </p:txEl>
                                          </p:spTgt>
                                        </p:tgtEl>
                                      </p:cBhvr>
                                    </p:animEffect>
                                    <p:set>
                                      <p:cBhvr>
                                        <p:cTn id="19" dur="1" fill="hold">
                                          <p:stCondLst>
                                            <p:cond delay="499"/>
                                          </p:stCondLst>
                                        </p:cTn>
                                        <p:tgtEl>
                                          <p:spTgt spid="4">
                                            <p:txEl>
                                              <p:pRg st="18" end="18"/>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4">
                                            <p:txEl>
                                              <p:pRg st="19" end="19"/>
                                            </p:txEl>
                                          </p:spTgt>
                                        </p:tgtEl>
                                      </p:cBhvr>
                                    </p:animEffect>
                                    <p:set>
                                      <p:cBhvr>
                                        <p:cTn id="22" dur="1" fill="hold">
                                          <p:stCondLst>
                                            <p:cond delay="499"/>
                                          </p:stCondLst>
                                        </p:cTn>
                                        <p:tgtEl>
                                          <p:spTgt spid="4">
                                            <p:txEl>
                                              <p:pRg st="19" end="19"/>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4">
                                            <p:txEl>
                                              <p:pRg st="38" end="38"/>
                                            </p:txEl>
                                          </p:spTgt>
                                        </p:tgtEl>
                                      </p:cBhvr>
                                    </p:animEffect>
                                    <p:set>
                                      <p:cBhvr>
                                        <p:cTn id="25" dur="1" fill="hold">
                                          <p:stCondLst>
                                            <p:cond delay="499"/>
                                          </p:stCondLst>
                                        </p:cTn>
                                        <p:tgtEl>
                                          <p:spTgt spid="4">
                                            <p:txEl>
                                              <p:pRg st="38" end="38"/>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4">
                                            <p:txEl>
                                              <p:pRg st="39" end="39"/>
                                            </p:txEl>
                                          </p:spTgt>
                                        </p:tgtEl>
                                      </p:cBhvr>
                                    </p:animEffect>
                                    <p:set>
                                      <p:cBhvr>
                                        <p:cTn id="28" dur="1" fill="hold">
                                          <p:stCondLst>
                                            <p:cond delay="499"/>
                                          </p:stCondLst>
                                        </p:cTn>
                                        <p:tgtEl>
                                          <p:spTgt spid="4">
                                            <p:txEl>
                                              <p:pRg st="39" end="39"/>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4">
                                            <p:txEl>
                                              <p:pRg st="48" end="48"/>
                                            </p:txEl>
                                          </p:spTgt>
                                        </p:tgtEl>
                                      </p:cBhvr>
                                    </p:animEffect>
                                    <p:set>
                                      <p:cBhvr>
                                        <p:cTn id="31" dur="1" fill="hold">
                                          <p:stCondLst>
                                            <p:cond delay="499"/>
                                          </p:stCondLst>
                                        </p:cTn>
                                        <p:tgtEl>
                                          <p:spTgt spid="4">
                                            <p:txEl>
                                              <p:pRg st="48" end="48"/>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4">
                                            <p:txEl>
                                              <p:pRg st="49" end="49"/>
                                            </p:txEl>
                                          </p:spTgt>
                                        </p:tgtEl>
                                      </p:cBhvr>
                                    </p:animEffect>
                                    <p:set>
                                      <p:cBhvr>
                                        <p:cTn id="34" dur="1" fill="hold">
                                          <p:stCondLst>
                                            <p:cond delay="499"/>
                                          </p:stCondLst>
                                        </p:cTn>
                                        <p:tgtEl>
                                          <p:spTgt spid="4">
                                            <p:txEl>
                                              <p:pRg st="49" end="49"/>
                                            </p:txEl>
                                          </p:spTgt>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 calcmode="lin" valueType="num">
                                      <p:cBhvr>
                                        <p:cTn id="39"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40"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41"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42" dur="1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Gemeinsam</a:t>
            </a:r>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Kirche</a:t>
            </a:r>
            <a:r>
              <a:rPr lang="en-US" sz="1800" dirty="0">
                <a:solidFill>
                  <a:schemeClr val="bg1"/>
                </a:solidFill>
                <a:latin typeface="Tahoma"/>
                <a:ea typeface="Tahoma"/>
                <a:cs typeface="Tahoma"/>
              </a:rPr>
              <a:t> sein 			    </a:t>
            </a:r>
            <a:r>
              <a:rPr lang="en-US" sz="1800" dirty="0" err="1">
                <a:solidFill>
                  <a:schemeClr val="bg1"/>
                </a:solidFill>
                <a:latin typeface="Tahoma"/>
                <a:ea typeface="Tahoma"/>
                <a:cs typeface="Tahoma"/>
              </a:rPr>
              <a:t>Ziel</a:t>
            </a:r>
            <a:r>
              <a:rPr lang="en-US" sz="1800" dirty="0">
                <a:solidFill>
                  <a:schemeClr val="bg1"/>
                </a:solidFill>
                <a:latin typeface="Tahoma"/>
                <a:ea typeface="Tahoma"/>
                <a:cs typeface="Tahoma"/>
              </a:rPr>
              <a:t> 3		         	                </a:t>
            </a:r>
            <a:r>
              <a:rPr lang="en-US" sz="1800" dirty="0" err="1">
                <a:solidFill>
                  <a:schemeClr val="bg1"/>
                </a:solidFill>
                <a:latin typeface="Tahoma"/>
                <a:ea typeface="Tahoma"/>
                <a:cs typeface="Tahoma"/>
              </a:rPr>
              <a:t>Ziele</a:t>
            </a:r>
            <a:r>
              <a:rPr lang="en-US" sz="1800" dirty="0">
                <a:solidFill>
                  <a:schemeClr val="bg1"/>
                </a:solidFill>
                <a:latin typeface="Tahoma"/>
                <a:ea typeface="Tahoma"/>
                <a:cs typeface="Tahoma"/>
              </a:rPr>
              <a:t> 2020 – 2024</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8"/>
            <a:ext cx="10515600" cy="453081"/>
          </a:xfrm>
        </p:spPr>
        <p:txBody>
          <a:bodyPr>
            <a:normAutofit lnSpcReduction="10000"/>
          </a:bodyPr>
          <a:lstStyle/>
          <a:p>
            <a:pPr marL="0" indent="0">
              <a:spcBef>
                <a:spcPts val="0"/>
              </a:spcBef>
              <a:buNone/>
            </a:pPr>
            <a:r>
              <a:rPr lang="en-US" kern="1400" dirty="0" err="1">
                <a:solidFill>
                  <a:srgbClr val="B00C0C"/>
                </a:solidFill>
                <a:latin typeface="Tahoma" panose="020B0604030504040204" pitchFamily="34" charset="0"/>
                <a:ea typeface="Tahoma" panose="020B0604030504040204" pitchFamily="34" charset="0"/>
                <a:cs typeface="Tahoma" panose="020B0604030504040204" pitchFamily="34" charset="0"/>
              </a:rPr>
              <a:t>Ziel</a:t>
            </a:r>
            <a:r>
              <a:rPr lang="en-US" kern="1400" dirty="0">
                <a:solidFill>
                  <a:srgbClr val="B00C0C"/>
                </a:solidFill>
                <a:latin typeface="Tahoma" panose="020B0604030504040204" pitchFamily="34" charset="0"/>
                <a:ea typeface="Tahoma" panose="020B0604030504040204" pitchFamily="34" charset="0"/>
                <a:cs typeface="Tahoma" panose="020B0604030504040204" pitchFamily="34" charset="0"/>
              </a:rPr>
              <a:t> 3	: </a:t>
            </a:r>
            <a:r>
              <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rPr>
              <a:t>Die evangelischen Kirchen dienen der Gesellschaft.</a:t>
            </a:r>
          </a:p>
          <a:p>
            <a:pPr marL="0" indent="0">
              <a:spcBef>
                <a:spcPts val="0"/>
              </a:spcBef>
              <a:buNone/>
            </a:pPr>
            <a:endPar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de-DE" dirty="0"/>
          </a:p>
        </p:txBody>
      </p:sp>
      <p:sp>
        <p:nvSpPr>
          <p:cNvPr id="4" name="Textfeld 3"/>
          <p:cNvSpPr txBox="1"/>
          <p:nvPr/>
        </p:nvSpPr>
        <p:spPr>
          <a:xfrm>
            <a:off x="838200" y="1852313"/>
            <a:ext cx="10515599" cy="4524315"/>
          </a:xfrm>
          <a:prstGeom prst="rect">
            <a:avLst/>
          </a:prstGeom>
          <a:noFill/>
        </p:spPr>
        <p:txBody>
          <a:bodyPr wrap="square" numCol="6" spcCol="7200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1</a:t>
            </a:r>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unterstützt ihre Mitglieds-kirchen in der öffentlichen Positionierung zu gesell-</a:t>
            </a:r>
            <a:r>
              <a:rPr lang="de-DE" dirty="0" err="1">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schaftlichen</a:t>
            </a: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 Entwicklungen.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2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tritt für ein verantwortungs-bewusstes Europa in einer globalen Welt ein.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3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vertritt evangelische Positionen bei den europäischen Institutionen.</a:t>
            </a:r>
          </a:p>
          <a:p>
            <a:endParaRPr kumimoji="0" lang="de-DE"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4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fördert in ihren Regionen die Mitwirkung der Kirchen am Zusammenhalt in Europa.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5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zeigt den gesell-</a:t>
            </a:r>
            <a:r>
              <a:rPr lang="de-DE" dirty="0" err="1">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schaftlichen</a:t>
            </a: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 Beitrag der Kirchen im ländlichen Raum auf.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6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unterstützt Hilfsprojekte ihrer Mitglieds-kirchen.</a:t>
            </a:r>
          </a:p>
          <a:p>
            <a:endPar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endParaRPr>
          </a:p>
        </p:txBody>
      </p:sp>
      <p:sp>
        <p:nvSpPr>
          <p:cNvPr id="6" name="Textfeld 5">
            <a:extLst>
              <a:ext uri="{FF2B5EF4-FFF2-40B4-BE49-F238E27FC236}">
                <a16:creationId xmlns:a16="http://schemas.microsoft.com/office/drawing/2014/main" id="{45C4D786-354A-40FF-964F-25923B5D4F21}"/>
              </a:ext>
            </a:extLst>
          </p:cNvPr>
          <p:cNvSpPr txBox="1"/>
          <p:nvPr/>
        </p:nvSpPr>
        <p:spPr>
          <a:xfrm>
            <a:off x="575618" y="5103342"/>
            <a:ext cx="11040762" cy="1477328"/>
          </a:xfrm>
          <a:prstGeom prst="rect">
            <a:avLst/>
          </a:prstGeom>
          <a:noFill/>
        </p:spPr>
        <p:txBody>
          <a:bodyPr wrap="square" rtlCol="0">
            <a:spAutoFit/>
          </a:bodyPr>
          <a:lstStyle/>
          <a:p>
            <a:r>
              <a:rPr lang="de-DE" dirty="0">
                <a:latin typeface="Tahoma" panose="020B0604030504040204" pitchFamily="34" charset="0"/>
                <a:ea typeface="Tahoma" panose="020B0604030504040204" pitchFamily="34" charset="0"/>
                <a:cs typeface="Tahoma" panose="020B0604030504040204" pitchFamily="34" charset="0"/>
              </a:rPr>
              <a:t>Die GEKE macht ihre „Theologie der Diaspora“ bekannt und ermutigt die Mitgliedskirchen sich dementsprechend in die Gesellschaft einzubringen. Die GEKE untersucht in einem Studienprozess den Beitrag der Kirchen im ländlichen Raum. Sie unterstützt die Mitgliedskirchen in der Entwicklung von Konzepten, die das kirchliche Leben im ländlichen Raum sicherstellen und die Lebensqualität auf dem Land steigern. </a:t>
            </a:r>
          </a:p>
        </p:txBody>
      </p:sp>
    </p:spTree>
    <p:extLst>
      <p:ext uri="{BB962C8B-B14F-4D97-AF65-F5344CB8AC3E}">
        <p14:creationId xmlns:p14="http://schemas.microsoft.com/office/powerpoint/2010/main" val="89503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
                                            <p:txEl>
                                              <p:pRg st="0" end="0"/>
                                            </p:txEl>
                                          </p:spTgt>
                                        </p:tgtEl>
                                      </p:cBhvr>
                                    </p:animEffect>
                                    <p:set>
                                      <p:cBhvr>
                                        <p:cTn id="7" dur="1" fill="hold">
                                          <p:stCondLst>
                                            <p:cond delay="499"/>
                                          </p:stCondLst>
                                        </p:cTn>
                                        <p:tgtEl>
                                          <p:spTgt spid="4">
                                            <p:txEl>
                                              <p:pRg st="0" end="0"/>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4">
                                            <p:txEl>
                                              <p:pRg st="1" end="1"/>
                                            </p:txEl>
                                          </p:spTgt>
                                        </p:tgtEl>
                                      </p:cBhvr>
                                    </p:animEffect>
                                    <p:set>
                                      <p:cBhvr>
                                        <p:cTn id="10" dur="1" fill="hold">
                                          <p:stCondLst>
                                            <p:cond delay="499"/>
                                          </p:stCondLst>
                                        </p:cTn>
                                        <p:tgtEl>
                                          <p:spTgt spid="4">
                                            <p:txEl>
                                              <p:pRg st="1" end="1"/>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4">
                                            <p:txEl>
                                              <p:pRg st="8" end="8"/>
                                            </p:txEl>
                                          </p:spTgt>
                                        </p:tgtEl>
                                      </p:cBhvr>
                                    </p:animEffect>
                                    <p:set>
                                      <p:cBhvr>
                                        <p:cTn id="13" dur="1" fill="hold">
                                          <p:stCondLst>
                                            <p:cond delay="499"/>
                                          </p:stCondLst>
                                        </p:cTn>
                                        <p:tgtEl>
                                          <p:spTgt spid="4">
                                            <p:txEl>
                                              <p:pRg st="8" end="8"/>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4">
                                            <p:txEl>
                                              <p:pRg st="9" end="9"/>
                                            </p:txEl>
                                          </p:spTgt>
                                        </p:tgtEl>
                                      </p:cBhvr>
                                    </p:animEffect>
                                    <p:set>
                                      <p:cBhvr>
                                        <p:cTn id="16" dur="1" fill="hold">
                                          <p:stCondLst>
                                            <p:cond delay="499"/>
                                          </p:stCondLst>
                                        </p:cTn>
                                        <p:tgtEl>
                                          <p:spTgt spid="4">
                                            <p:txEl>
                                              <p:pRg st="9" end="9"/>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4">
                                            <p:txEl>
                                              <p:pRg st="18" end="18"/>
                                            </p:txEl>
                                          </p:spTgt>
                                        </p:tgtEl>
                                      </p:cBhvr>
                                    </p:animEffect>
                                    <p:set>
                                      <p:cBhvr>
                                        <p:cTn id="19" dur="1" fill="hold">
                                          <p:stCondLst>
                                            <p:cond delay="499"/>
                                          </p:stCondLst>
                                        </p:cTn>
                                        <p:tgtEl>
                                          <p:spTgt spid="4">
                                            <p:txEl>
                                              <p:pRg st="18" end="18"/>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4">
                                            <p:txEl>
                                              <p:pRg st="19" end="19"/>
                                            </p:txEl>
                                          </p:spTgt>
                                        </p:tgtEl>
                                      </p:cBhvr>
                                    </p:animEffect>
                                    <p:set>
                                      <p:cBhvr>
                                        <p:cTn id="22" dur="1" fill="hold">
                                          <p:stCondLst>
                                            <p:cond delay="499"/>
                                          </p:stCondLst>
                                        </p:cTn>
                                        <p:tgtEl>
                                          <p:spTgt spid="4">
                                            <p:txEl>
                                              <p:pRg st="19" end="19"/>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4">
                                            <p:txEl>
                                              <p:pRg st="28" end="28"/>
                                            </p:txEl>
                                          </p:spTgt>
                                        </p:tgtEl>
                                      </p:cBhvr>
                                    </p:animEffect>
                                    <p:set>
                                      <p:cBhvr>
                                        <p:cTn id="25" dur="1" fill="hold">
                                          <p:stCondLst>
                                            <p:cond delay="499"/>
                                          </p:stCondLst>
                                        </p:cTn>
                                        <p:tgtEl>
                                          <p:spTgt spid="4">
                                            <p:txEl>
                                              <p:pRg st="28" end="28"/>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4">
                                            <p:txEl>
                                              <p:pRg st="29" end="29"/>
                                            </p:txEl>
                                          </p:spTgt>
                                        </p:tgtEl>
                                      </p:cBhvr>
                                    </p:animEffect>
                                    <p:set>
                                      <p:cBhvr>
                                        <p:cTn id="28" dur="1" fill="hold">
                                          <p:stCondLst>
                                            <p:cond delay="499"/>
                                          </p:stCondLst>
                                        </p:cTn>
                                        <p:tgtEl>
                                          <p:spTgt spid="4">
                                            <p:txEl>
                                              <p:pRg st="29" end="29"/>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4">
                                            <p:txEl>
                                              <p:pRg st="48" end="48"/>
                                            </p:txEl>
                                          </p:spTgt>
                                        </p:tgtEl>
                                      </p:cBhvr>
                                    </p:animEffect>
                                    <p:set>
                                      <p:cBhvr>
                                        <p:cTn id="31" dur="1" fill="hold">
                                          <p:stCondLst>
                                            <p:cond delay="499"/>
                                          </p:stCondLst>
                                        </p:cTn>
                                        <p:tgtEl>
                                          <p:spTgt spid="4">
                                            <p:txEl>
                                              <p:pRg st="48" end="48"/>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4">
                                            <p:txEl>
                                              <p:pRg st="49" end="49"/>
                                            </p:txEl>
                                          </p:spTgt>
                                        </p:tgtEl>
                                      </p:cBhvr>
                                    </p:animEffect>
                                    <p:set>
                                      <p:cBhvr>
                                        <p:cTn id="34" dur="1" fill="hold">
                                          <p:stCondLst>
                                            <p:cond delay="499"/>
                                          </p:stCondLst>
                                        </p:cTn>
                                        <p:tgtEl>
                                          <p:spTgt spid="4">
                                            <p:txEl>
                                              <p:pRg st="49" end="49"/>
                                            </p:txEl>
                                          </p:spTgt>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p:cTn id="39" dur="1000" fill="hold"/>
                                        <p:tgtEl>
                                          <p:spTgt spid="6"/>
                                        </p:tgtEl>
                                        <p:attrNameLst>
                                          <p:attrName>ppt_w</p:attrName>
                                        </p:attrNameLst>
                                      </p:cBhvr>
                                      <p:tavLst>
                                        <p:tav tm="0">
                                          <p:val>
                                            <p:fltVal val="0"/>
                                          </p:val>
                                        </p:tav>
                                        <p:tav tm="100000">
                                          <p:val>
                                            <p:strVal val="#ppt_w"/>
                                          </p:val>
                                        </p:tav>
                                      </p:tavLst>
                                    </p:anim>
                                    <p:anim calcmode="lin" valueType="num">
                                      <p:cBhvr>
                                        <p:cTn id="40" dur="1000" fill="hold"/>
                                        <p:tgtEl>
                                          <p:spTgt spid="6"/>
                                        </p:tgtEl>
                                        <p:attrNameLst>
                                          <p:attrName>ppt_h</p:attrName>
                                        </p:attrNameLst>
                                      </p:cBhvr>
                                      <p:tavLst>
                                        <p:tav tm="0">
                                          <p:val>
                                            <p:fltVal val="0"/>
                                          </p:val>
                                        </p:tav>
                                        <p:tav tm="100000">
                                          <p:val>
                                            <p:strVal val="#ppt_h"/>
                                          </p:val>
                                        </p:tav>
                                      </p:tavLst>
                                    </p:anim>
                                    <p:anim calcmode="lin" valueType="num">
                                      <p:cBhvr>
                                        <p:cTn id="41" dur="1000" fill="hold"/>
                                        <p:tgtEl>
                                          <p:spTgt spid="6"/>
                                        </p:tgtEl>
                                        <p:attrNameLst>
                                          <p:attrName>style.rotation</p:attrName>
                                        </p:attrNameLst>
                                      </p:cBhvr>
                                      <p:tavLst>
                                        <p:tav tm="0">
                                          <p:val>
                                            <p:fltVal val="90"/>
                                          </p:val>
                                        </p:tav>
                                        <p:tav tm="100000">
                                          <p:val>
                                            <p:fltVal val="0"/>
                                          </p:val>
                                        </p:tav>
                                      </p:tavLst>
                                    </p:anim>
                                    <p:animEffect transition="in" filter="fade">
                                      <p:cBhvr>
                                        <p:cTn id="4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Gemeinsam</a:t>
            </a:r>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Kirche</a:t>
            </a:r>
            <a:r>
              <a:rPr lang="en-US" sz="1800" dirty="0">
                <a:solidFill>
                  <a:schemeClr val="bg1"/>
                </a:solidFill>
                <a:latin typeface="Tahoma"/>
                <a:ea typeface="Tahoma"/>
                <a:cs typeface="Tahoma"/>
              </a:rPr>
              <a:t> sein 			    </a:t>
            </a:r>
            <a:r>
              <a:rPr lang="en-US" sz="1800" dirty="0" err="1">
                <a:solidFill>
                  <a:schemeClr val="bg1"/>
                </a:solidFill>
                <a:latin typeface="Tahoma"/>
                <a:ea typeface="Tahoma"/>
                <a:cs typeface="Tahoma"/>
              </a:rPr>
              <a:t>Ziel</a:t>
            </a:r>
            <a:r>
              <a:rPr lang="en-US" sz="1800" dirty="0">
                <a:solidFill>
                  <a:schemeClr val="bg1"/>
                </a:solidFill>
                <a:latin typeface="Tahoma"/>
                <a:ea typeface="Tahoma"/>
                <a:cs typeface="Tahoma"/>
              </a:rPr>
              <a:t> 3		         	                </a:t>
            </a:r>
            <a:r>
              <a:rPr lang="en-US" sz="1800" dirty="0" err="1">
                <a:solidFill>
                  <a:schemeClr val="bg1"/>
                </a:solidFill>
                <a:latin typeface="Tahoma"/>
                <a:ea typeface="Tahoma"/>
                <a:cs typeface="Tahoma"/>
              </a:rPr>
              <a:t>Ziele</a:t>
            </a:r>
            <a:r>
              <a:rPr lang="en-US" sz="1800" dirty="0">
                <a:solidFill>
                  <a:schemeClr val="bg1"/>
                </a:solidFill>
                <a:latin typeface="Tahoma"/>
                <a:ea typeface="Tahoma"/>
                <a:cs typeface="Tahoma"/>
              </a:rPr>
              <a:t> 2020 – 2024</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8"/>
            <a:ext cx="10515600" cy="453081"/>
          </a:xfrm>
        </p:spPr>
        <p:txBody>
          <a:bodyPr>
            <a:normAutofit lnSpcReduction="10000"/>
          </a:bodyPr>
          <a:lstStyle/>
          <a:p>
            <a:pPr marL="0" indent="0">
              <a:spcBef>
                <a:spcPts val="0"/>
              </a:spcBef>
              <a:buNone/>
            </a:pPr>
            <a:r>
              <a:rPr lang="en-US" kern="1400" dirty="0" err="1">
                <a:solidFill>
                  <a:srgbClr val="B00C0C"/>
                </a:solidFill>
                <a:latin typeface="Tahoma" panose="020B0604030504040204" pitchFamily="34" charset="0"/>
                <a:ea typeface="Tahoma" panose="020B0604030504040204" pitchFamily="34" charset="0"/>
                <a:cs typeface="Tahoma" panose="020B0604030504040204" pitchFamily="34" charset="0"/>
              </a:rPr>
              <a:t>Ziel</a:t>
            </a:r>
            <a:r>
              <a:rPr lang="en-US" kern="1400" dirty="0">
                <a:solidFill>
                  <a:srgbClr val="B00C0C"/>
                </a:solidFill>
                <a:latin typeface="Tahoma" panose="020B0604030504040204" pitchFamily="34" charset="0"/>
                <a:ea typeface="Tahoma" panose="020B0604030504040204" pitchFamily="34" charset="0"/>
                <a:cs typeface="Tahoma" panose="020B0604030504040204" pitchFamily="34" charset="0"/>
              </a:rPr>
              <a:t> 3	: </a:t>
            </a:r>
            <a:r>
              <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rPr>
              <a:t>Die evangelischen Kirchen dienen der Gesellschaft.</a:t>
            </a:r>
          </a:p>
          <a:p>
            <a:pPr marL="0" indent="0">
              <a:spcBef>
                <a:spcPts val="0"/>
              </a:spcBef>
              <a:buNone/>
            </a:pPr>
            <a:endPar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de-DE" dirty="0"/>
          </a:p>
        </p:txBody>
      </p:sp>
      <p:sp>
        <p:nvSpPr>
          <p:cNvPr id="4" name="Textfeld 3"/>
          <p:cNvSpPr txBox="1"/>
          <p:nvPr/>
        </p:nvSpPr>
        <p:spPr>
          <a:xfrm>
            <a:off x="838200" y="1852313"/>
            <a:ext cx="10515599" cy="4524315"/>
          </a:xfrm>
          <a:prstGeom prst="rect">
            <a:avLst/>
          </a:prstGeom>
          <a:noFill/>
        </p:spPr>
        <p:txBody>
          <a:bodyPr wrap="square" numCol="6" spcCol="7200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1</a:t>
            </a:r>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unterstützt ihre Mitglieds-kirchen in der öffentlichen Positionierung zu gesell-</a:t>
            </a:r>
            <a:r>
              <a:rPr lang="de-DE" dirty="0" err="1">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schaftlichen</a:t>
            </a: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 Entwicklungen.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2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tritt für ein verantwortungs-bewusstes Europa in einer globalen Welt ein.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3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vertritt evangelische Positionen bei den europäischen Institutionen.</a:t>
            </a:r>
          </a:p>
          <a:p>
            <a:endParaRPr kumimoji="0" lang="de-DE"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4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fördert in ihren Regionen die Mitwirkung der Kirchen am Zusammenhalt in Europa.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5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zeigt den gesell-</a:t>
            </a:r>
            <a:r>
              <a:rPr lang="de-DE" dirty="0" err="1">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schaftlichen</a:t>
            </a:r>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 Beitrag der Kirchen im ländlichen Raum auf.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rPr>
              <a:t>Maßnahme 6 </a:t>
            </a:r>
          </a:p>
          <a:p>
            <a:r>
              <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rPr>
              <a:t>Die GEKE unterstützt Hilfsprojekte ihrer Mitglieds-kirchen.</a:t>
            </a:r>
          </a:p>
          <a:p>
            <a:endParaRPr lang="de-DE" dirty="0">
              <a:solidFill>
                <a:srgbClr val="5B9BD5">
                  <a:lumMod val="75000"/>
                </a:srgbClr>
              </a:solidFill>
              <a:latin typeface="Tahoma" panose="020B0604030504040204" pitchFamily="34" charset="0"/>
              <a:ea typeface="Tahoma" panose="020B0604030504040204" pitchFamily="34" charset="0"/>
              <a:cs typeface="Tahoma" panose="020B0604030504040204" pitchFamily="34" charset="0"/>
            </a:endParaRPr>
          </a:p>
        </p:txBody>
      </p:sp>
      <p:sp>
        <p:nvSpPr>
          <p:cNvPr id="6" name="Textfeld 5">
            <a:extLst>
              <a:ext uri="{FF2B5EF4-FFF2-40B4-BE49-F238E27FC236}">
                <a16:creationId xmlns:a16="http://schemas.microsoft.com/office/drawing/2014/main" id="{45C4D786-354A-40FF-964F-25923B5D4F21}"/>
              </a:ext>
            </a:extLst>
          </p:cNvPr>
          <p:cNvSpPr txBox="1"/>
          <p:nvPr/>
        </p:nvSpPr>
        <p:spPr>
          <a:xfrm>
            <a:off x="687379" y="4899300"/>
            <a:ext cx="11040762" cy="1477328"/>
          </a:xfrm>
          <a:prstGeom prst="rect">
            <a:avLst/>
          </a:prstGeom>
          <a:noFill/>
        </p:spPr>
        <p:txBody>
          <a:bodyPr wrap="square" rtlCol="0">
            <a:spAutoFit/>
          </a:bodyPr>
          <a:lstStyle/>
          <a:p>
            <a:r>
              <a:rPr lang="de-DE" dirty="0">
                <a:latin typeface="Tahoma" panose="020B0604030504040204" pitchFamily="34" charset="0"/>
                <a:ea typeface="Tahoma" panose="020B0604030504040204" pitchFamily="34" charset="0"/>
                <a:cs typeface="Tahoma" panose="020B0604030504040204" pitchFamily="34" charset="0"/>
              </a:rPr>
              <a:t>Die zwischenkirchliche Hilfe ist ein Anliegen der GEKE. Die GEKE unterstützt exemplarisch kirchlich-diakonische Projekte in Europa, die in Zusammenhang zu ihrer inhaltlichen Arbeit stehen. Einen Schwerpunkt legt sie dabei für drei Jahre auf kirchliche Hilfsprojekte für sogenannte Eurowaisen. Sie organisiert die notwendigen finanziellen Mittel und beauftragt das Gustav-Adolf-Werk mit der Durchführung.</a:t>
            </a:r>
          </a:p>
        </p:txBody>
      </p:sp>
    </p:spTree>
    <p:extLst>
      <p:ext uri="{BB962C8B-B14F-4D97-AF65-F5344CB8AC3E}">
        <p14:creationId xmlns:p14="http://schemas.microsoft.com/office/powerpoint/2010/main" val="513475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
                                            <p:txEl>
                                              <p:pRg st="0" end="0"/>
                                            </p:txEl>
                                          </p:spTgt>
                                        </p:tgtEl>
                                      </p:cBhvr>
                                    </p:animEffect>
                                    <p:set>
                                      <p:cBhvr>
                                        <p:cTn id="7" dur="1" fill="hold">
                                          <p:stCondLst>
                                            <p:cond delay="499"/>
                                          </p:stCondLst>
                                        </p:cTn>
                                        <p:tgtEl>
                                          <p:spTgt spid="4">
                                            <p:txEl>
                                              <p:pRg st="0" end="0"/>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4">
                                            <p:txEl>
                                              <p:pRg st="1" end="1"/>
                                            </p:txEl>
                                          </p:spTgt>
                                        </p:tgtEl>
                                      </p:cBhvr>
                                    </p:animEffect>
                                    <p:set>
                                      <p:cBhvr>
                                        <p:cTn id="10" dur="1" fill="hold">
                                          <p:stCondLst>
                                            <p:cond delay="499"/>
                                          </p:stCondLst>
                                        </p:cTn>
                                        <p:tgtEl>
                                          <p:spTgt spid="4">
                                            <p:txEl>
                                              <p:pRg st="1" end="1"/>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4">
                                            <p:txEl>
                                              <p:pRg st="8" end="8"/>
                                            </p:txEl>
                                          </p:spTgt>
                                        </p:tgtEl>
                                      </p:cBhvr>
                                    </p:animEffect>
                                    <p:set>
                                      <p:cBhvr>
                                        <p:cTn id="13" dur="1" fill="hold">
                                          <p:stCondLst>
                                            <p:cond delay="499"/>
                                          </p:stCondLst>
                                        </p:cTn>
                                        <p:tgtEl>
                                          <p:spTgt spid="4">
                                            <p:txEl>
                                              <p:pRg st="8" end="8"/>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4">
                                            <p:txEl>
                                              <p:pRg st="9" end="9"/>
                                            </p:txEl>
                                          </p:spTgt>
                                        </p:tgtEl>
                                      </p:cBhvr>
                                    </p:animEffect>
                                    <p:set>
                                      <p:cBhvr>
                                        <p:cTn id="16" dur="1" fill="hold">
                                          <p:stCondLst>
                                            <p:cond delay="499"/>
                                          </p:stCondLst>
                                        </p:cTn>
                                        <p:tgtEl>
                                          <p:spTgt spid="4">
                                            <p:txEl>
                                              <p:pRg st="9" end="9"/>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4">
                                            <p:txEl>
                                              <p:pRg st="18" end="18"/>
                                            </p:txEl>
                                          </p:spTgt>
                                        </p:tgtEl>
                                      </p:cBhvr>
                                    </p:animEffect>
                                    <p:set>
                                      <p:cBhvr>
                                        <p:cTn id="19" dur="1" fill="hold">
                                          <p:stCondLst>
                                            <p:cond delay="499"/>
                                          </p:stCondLst>
                                        </p:cTn>
                                        <p:tgtEl>
                                          <p:spTgt spid="4">
                                            <p:txEl>
                                              <p:pRg st="18" end="18"/>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4">
                                            <p:txEl>
                                              <p:pRg st="19" end="19"/>
                                            </p:txEl>
                                          </p:spTgt>
                                        </p:tgtEl>
                                      </p:cBhvr>
                                    </p:animEffect>
                                    <p:set>
                                      <p:cBhvr>
                                        <p:cTn id="22" dur="1" fill="hold">
                                          <p:stCondLst>
                                            <p:cond delay="499"/>
                                          </p:stCondLst>
                                        </p:cTn>
                                        <p:tgtEl>
                                          <p:spTgt spid="4">
                                            <p:txEl>
                                              <p:pRg st="19" end="19"/>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4">
                                            <p:txEl>
                                              <p:pRg st="28" end="28"/>
                                            </p:txEl>
                                          </p:spTgt>
                                        </p:tgtEl>
                                      </p:cBhvr>
                                    </p:animEffect>
                                    <p:set>
                                      <p:cBhvr>
                                        <p:cTn id="25" dur="1" fill="hold">
                                          <p:stCondLst>
                                            <p:cond delay="499"/>
                                          </p:stCondLst>
                                        </p:cTn>
                                        <p:tgtEl>
                                          <p:spTgt spid="4">
                                            <p:txEl>
                                              <p:pRg st="28" end="28"/>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4">
                                            <p:txEl>
                                              <p:pRg st="29" end="29"/>
                                            </p:txEl>
                                          </p:spTgt>
                                        </p:tgtEl>
                                      </p:cBhvr>
                                    </p:animEffect>
                                    <p:set>
                                      <p:cBhvr>
                                        <p:cTn id="28" dur="1" fill="hold">
                                          <p:stCondLst>
                                            <p:cond delay="499"/>
                                          </p:stCondLst>
                                        </p:cTn>
                                        <p:tgtEl>
                                          <p:spTgt spid="4">
                                            <p:txEl>
                                              <p:pRg st="29" end="29"/>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4">
                                            <p:txEl>
                                              <p:pRg st="38" end="38"/>
                                            </p:txEl>
                                          </p:spTgt>
                                        </p:tgtEl>
                                      </p:cBhvr>
                                    </p:animEffect>
                                    <p:set>
                                      <p:cBhvr>
                                        <p:cTn id="31" dur="1" fill="hold">
                                          <p:stCondLst>
                                            <p:cond delay="499"/>
                                          </p:stCondLst>
                                        </p:cTn>
                                        <p:tgtEl>
                                          <p:spTgt spid="4">
                                            <p:txEl>
                                              <p:pRg st="38" end="38"/>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4">
                                            <p:txEl>
                                              <p:pRg st="39" end="39"/>
                                            </p:txEl>
                                          </p:spTgt>
                                        </p:tgtEl>
                                      </p:cBhvr>
                                    </p:animEffect>
                                    <p:set>
                                      <p:cBhvr>
                                        <p:cTn id="34" dur="1" fill="hold">
                                          <p:stCondLst>
                                            <p:cond delay="499"/>
                                          </p:stCondLst>
                                        </p:cTn>
                                        <p:tgtEl>
                                          <p:spTgt spid="4">
                                            <p:txEl>
                                              <p:pRg st="39" end="39"/>
                                            </p:txEl>
                                          </p:spTgt>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p:cTn id="39" dur="1000" fill="hold"/>
                                        <p:tgtEl>
                                          <p:spTgt spid="6"/>
                                        </p:tgtEl>
                                        <p:attrNameLst>
                                          <p:attrName>ppt_w</p:attrName>
                                        </p:attrNameLst>
                                      </p:cBhvr>
                                      <p:tavLst>
                                        <p:tav tm="0">
                                          <p:val>
                                            <p:fltVal val="0"/>
                                          </p:val>
                                        </p:tav>
                                        <p:tav tm="100000">
                                          <p:val>
                                            <p:strVal val="#ppt_w"/>
                                          </p:val>
                                        </p:tav>
                                      </p:tavLst>
                                    </p:anim>
                                    <p:anim calcmode="lin" valueType="num">
                                      <p:cBhvr>
                                        <p:cTn id="40" dur="1000" fill="hold"/>
                                        <p:tgtEl>
                                          <p:spTgt spid="6"/>
                                        </p:tgtEl>
                                        <p:attrNameLst>
                                          <p:attrName>ppt_h</p:attrName>
                                        </p:attrNameLst>
                                      </p:cBhvr>
                                      <p:tavLst>
                                        <p:tav tm="0">
                                          <p:val>
                                            <p:fltVal val="0"/>
                                          </p:val>
                                        </p:tav>
                                        <p:tav tm="100000">
                                          <p:val>
                                            <p:strVal val="#ppt_h"/>
                                          </p:val>
                                        </p:tav>
                                      </p:tavLst>
                                    </p:anim>
                                    <p:anim calcmode="lin" valueType="num">
                                      <p:cBhvr>
                                        <p:cTn id="41" dur="1000" fill="hold"/>
                                        <p:tgtEl>
                                          <p:spTgt spid="6"/>
                                        </p:tgtEl>
                                        <p:attrNameLst>
                                          <p:attrName>style.rotation</p:attrName>
                                        </p:attrNameLst>
                                      </p:cBhvr>
                                      <p:tavLst>
                                        <p:tav tm="0">
                                          <p:val>
                                            <p:fltVal val="90"/>
                                          </p:val>
                                        </p:tav>
                                        <p:tav tm="100000">
                                          <p:val>
                                            <p:fltVal val="0"/>
                                          </p:val>
                                        </p:tav>
                                      </p:tavLst>
                                    </p:anim>
                                    <p:animEffect transition="in" filter="fade">
                                      <p:cBhvr>
                                        <p:cTn id="4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Gemeinsam</a:t>
            </a:r>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Kirche</a:t>
            </a:r>
            <a:r>
              <a:rPr lang="en-US" sz="1800" dirty="0">
                <a:solidFill>
                  <a:schemeClr val="bg1"/>
                </a:solidFill>
                <a:latin typeface="Tahoma"/>
                <a:ea typeface="Tahoma"/>
                <a:cs typeface="Tahoma"/>
              </a:rPr>
              <a:t> sein 			    </a:t>
            </a:r>
            <a:r>
              <a:rPr lang="en-US" sz="1800" dirty="0" err="1">
                <a:solidFill>
                  <a:schemeClr val="bg1"/>
                </a:solidFill>
                <a:latin typeface="Tahoma"/>
                <a:ea typeface="Tahoma"/>
                <a:cs typeface="Tahoma"/>
              </a:rPr>
              <a:t>Folgen</a:t>
            </a:r>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Ziele</a:t>
            </a:r>
            <a:r>
              <a:rPr lang="en-US" sz="1800" dirty="0">
                <a:solidFill>
                  <a:schemeClr val="bg1"/>
                </a:solidFill>
                <a:latin typeface="Tahoma"/>
                <a:ea typeface="Tahoma"/>
                <a:cs typeface="Tahoma"/>
              </a:rPr>
              <a:t> 2020 – 2024</a:t>
            </a:r>
            <a:endParaRPr lang="de-DE" sz="1800" dirty="0">
              <a:solidFill>
                <a:schemeClr val="bg1"/>
              </a:solidFill>
              <a:latin typeface="Tahoma"/>
              <a:ea typeface="Tahoma"/>
              <a:cs typeface="Tahoma"/>
            </a:endParaRPr>
          </a:p>
        </p:txBody>
      </p:sp>
      <p:sp>
        <p:nvSpPr>
          <p:cNvPr id="9" name="Inhaltsplatzhalter 2">
            <a:extLst>
              <a:ext uri="{FF2B5EF4-FFF2-40B4-BE49-F238E27FC236}">
                <a16:creationId xmlns:a16="http://schemas.microsoft.com/office/drawing/2014/main" id="{A43BA9C2-25A1-4670-8345-E88B23CAE26A}"/>
              </a:ext>
            </a:extLst>
          </p:cNvPr>
          <p:cNvSpPr>
            <a:spLocks noGrp="1"/>
          </p:cNvSpPr>
          <p:nvPr>
            <p:ph idx="1"/>
          </p:nvPr>
        </p:nvSpPr>
        <p:spPr>
          <a:xfrm>
            <a:off x="2213376" y="5961593"/>
            <a:ext cx="7641824" cy="531282"/>
          </a:xfrm>
        </p:spPr>
        <p:txBody>
          <a:bodyPr>
            <a:normAutofit fontScale="92500"/>
          </a:bodyPr>
          <a:lstStyle/>
          <a:p>
            <a:pPr marL="0" indent="0">
              <a:spcBef>
                <a:spcPts val="0"/>
              </a:spcBef>
              <a:buNone/>
            </a:pPr>
            <a:r>
              <a:rPr lang="de-DE" kern="1400" dirty="0">
                <a:solidFill>
                  <a:srgbClr val="C00000"/>
                </a:solidFill>
                <a:effectLst/>
                <a:latin typeface="Tahoma" panose="020B0604030504040204" pitchFamily="34" charset="0"/>
                <a:ea typeface="Tahoma" panose="020B0604030504040204" pitchFamily="34" charset="0"/>
                <a:cs typeface="Tahoma" panose="020B0604030504040204" pitchFamily="34" charset="0"/>
              </a:rPr>
              <a:t>Wie können wir gemeinsam diese </a:t>
            </a:r>
            <a:r>
              <a:rPr lang="de-DE" kern="1400">
                <a:solidFill>
                  <a:srgbClr val="C00000"/>
                </a:solidFill>
                <a:effectLst/>
                <a:latin typeface="Tahoma" panose="020B0604030504040204" pitchFamily="34" charset="0"/>
                <a:ea typeface="Tahoma" panose="020B0604030504040204" pitchFamily="34" charset="0"/>
                <a:cs typeface="Tahoma" panose="020B0604030504040204" pitchFamily="34" charset="0"/>
              </a:rPr>
              <a:t>Ziele umsetzen</a:t>
            </a:r>
            <a:r>
              <a:rPr lang="de-DE" kern="1400" dirty="0">
                <a:solidFill>
                  <a:srgbClr val="C00000"/>
                </a:solidFill>
                <a:effectLst/>
                <a:latin typeface="Tahoma" panose="020B0604030504040204" pitchFamily="34" charset="0"/>
                <a:ea typeface="Tahoma" panose="020B0604030504040204" pitchFamily="34" charset="0"/>
                <a:cs typeface="Tahoma" panose="020B0604030504040204" pitchFamily="34" charset="0"/>
              </a:rPr>
              <a:t>? </a:t>
            </a:r>
            <a:endParaRPr lang="de-DE" dirty="0"/>
          </a:p>
        </p:txBody>
      </p:sp>
      <p:pic>
        <p:nvPicPr>
          <p:cNvPr id="4" name="Grafik 3">
            <a:extLst>
              <a:ext uri="{FF2B5EF4-FFF2-40B4-BE49-F238E27FC236}">
                <a16:creationId xmlns:a16="http://schemas.microsoft.com/office/drawing/2014/main" id="{400F05FC-6043-4D65-A719-C9E69C3E99A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00605" y="1022502"/>
            <a:ext cx="6734498" cy="4839227"/>
          </a:xfrm>
          <a:prstGeom prst="rect">
            <a:avLst/>
          </a:prstGeom>
        </p:spPr>
      </p:pic>
    </p:spTree>
    <p:extLst>
      <p:ext uri="{BB962C8B-B14F-4D97-AF65-F5344CB8AC3E}">
        <p14:creationId xmlns:p14="http://schemas.microsoft.com/office/powerpoint/2010/main" val="481226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402280"/>
            <a:ext cx="10515600" cy="557513"/>
          </a:xfrm>
          <a:solidFill>
            <a:schemeClr val="accent1"/>
          </a:solidFill>
          <a:ln>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err="1">
                <a:solidFill>
                  <a:schemeClr val="bg1"/>
                </a:solidFill>
                <a:latin typeface="Tahoma"/>
                <a:ea typeface="Tahoma"/>
                <a:cs typeface="Tahoma"/>
              </a:rPr>
              <a:t>Gemeinsam</a:t>
            </a:r>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Kirche</a:t>
            </a:r>
            <a:r>
              <a:rPr lang="en-US" sz="1800" dirty="0">
                <a:solidFill>
                  <a:schemeClr val="bg1"/>
                </a:solidFill>
                <a:latin typeface="Tahoma"/>
                <a:ea typeface="Tahoma"/>
                <a:cs typeface="Tahoma"/>
              </a:rPr>
              <a:t> sein                                  </a:t>
            </a:r>
            <a:r>
              <a:rPr lang="en-US" sz="1800" dirty="0" err="1">
                <a:solidFill>
                  <a:schemeClr val="bg1"/>
                </a:solidFill>
                <a:latin typeface="Tahoma"/>
                <a:ea typeface="Tahoma"/>
                <a:cs typeface="Tahoma"/>
              </a:rPr>
              <a:t>Vorwort</a:t>
            </a:r>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Ziele</a:t>
            </a:r>
            <a:r>
              <a:rPr lang="en-US" sz="1800" dirty="0">
                <a:solidFill>
                  <a:schemeClr val="bg1"/>
                </a:solidFill>
                <a:latin typeface="Tahoma"/>
                <a:ea typeface="Tahoma"/>
                <a:cs typeface="Tahoma"/>
              </a:rPr>
              <a:t> 2020 – 2024</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8"/>
            <a:ext cx="10515600" cy="4875385"/>
          </a:xfrm>
        </p:spPr>
        <p:txBody>
          <a:bodyPr vert="horz" lIns="91440" tIns="45720" rIns="91440" bIns="45720" rtlCol="0" anchor="t">
            <a:normAutofit/>
          </a:bodyPr>
          <a:lstStyle/>
          <a:p>
            <a:pPr marL="0" marR="0" indent="0" algn="ctr">
              <a:spcBef>
                <a:spcPts val="0"/>
              </a:spcBef>
              <a:spcAft>
                <a:spcPts val="0"/>
              </a:spcAft>
              <a:buNone/>
            </a:pPr>
            <a:endParaRPr lang="en-US" kern="1400" dirty="0">
              <a:solidFill>
                <a:schemeClr val="accent1">
                  <a:lumMod val="75000"/>
                </a:schemeClr>
              </a:solidFill>
              <a:effectLst/>
              <a:latin typeface="Tahoma" panose="020B0604030504040204" pitchFamily="34" charset="0"/>
              <a:ea typeface="Tahoma" panose="020B0604030504040204" pitchFamily="34" charset="0"/>
              <a:cs typeface="Tahoma" panose="020B0604030504040204" pitchFamily="34" charset="0"/>
            </a:endParaRPr>
          </a:p>
          <a:p>
            <a:pPr algn="ctr">
              <a:lnSpc>
                <a:spcPct val="110000"/>
              </a:lnSpc>
              <a:spcBef>
                <a:spcPts val="0"/>
              </a:spcBef>
              <a:buNone/>
            </a:pPr>
            <a:r>
              <a:rPr lang="de-DE" sz="2600" kern="1400" dirty="0">
                <a:solidFill>
                  <a:schemeClr val="accent1">
                    <a:lumMod val="75000"/>
                  </a:schemeClr>
                </a:solidFill>
                <a:latin typeface="Tahoma"/>
                <a:ea typeface="+mn-lt"/>
                <a:cs typeface="+mn-lt"/>
              </a:rPr>
              <a:t>Die GEKE lebt als Kirchengemeinschaft in Europa </a:t>
            </a:r>
          </a:p>
          <a:p>
            <a:pPr algn="ctr">
              <a:lnSpc>
                <a:spcPct val="110000"/>
              </a:lnSpc>
              <a:spcBef>
                <a:spcPts val="0"/>
              </a:spcBef>
              <a:buNone/>
            </a:pPr>
            <a:r>
              <a:rPr lang="de-DE" sz="2600" kern="1400" dirty="0">
                <a:solidFill>
                  <a:schemeClr val="accent1">
                    <a:lumMod val="75000"/>
                  </a:schemeClr>
                </a:solidFill>
                <a:latin typeface="Tahoma"/>
                <a:ea typeface="+mn-lt"/>
                <a:cs typeface="+mn-lt"/>
              </a:rPr>
              <a:t>und strebt danach diese zu vertiefen. </a:t>
            </a:r>
          </a:p>
          <a:p>
            <a:pPr algn="ctr">
              <a:lnSpc>
                <a:spcPct val="110000"/>
              </a:lnSpc>
              <a:spcBef>
                <a:spcPts val="0"/>
              </a:spcBef>
              <a:buNone/>
            </a:pPr>
            <a:endParaRPr lang="de-DE" sz="2600" kern="1400" dirty="0">
              <a:solidFill>
                <a:schemeClr val="accent1">
                  <a:lumMod val="75000"/>
                </a:schemeClr>
              </a:solidFill>
              <a:latin typeface="Tahoma"/>
              <a:ea typeface="+mn-lt"/>
              <a:cs typeface="+mn-lt"/>
            </a:endParaRPr>
          </a:p>
          <a:p>
            <a:pPr algn="ctr">
              <a:lnSpc>
                <a:spcPct val="110000"/>
              </a:lnSpc>
              <a:spcBef>
                <a:spcPts val="0"/>
              </a:spcBef>
              <a:buNone/>
            </a:pPr>
            <a:r>
              <a:rPr lang="de-DE" sz="2600" kern="1400" dirty="0">
                <a:solidFill>
                  <a:schemeClr val="accent1">
                    <a:lumMod val="75000"/>
                  </a:schemeClr>
                </a:solidFill>
                <a:latin typeface="Tahoma"/>
                <a:ea typeface="+mn-lt"/>
                <a:cs typeface="+mn-lt"/>
              </a:rPr>
              <a:t>Sie verwirklicht Einheit in versöhnter Vielfalt </a:t>
            </a:r>
          </a:p>
          <a:p>
            <a:pPr algn="ctr">
              <a:lnSpc>
                <a:spcPct val="110000"/>
              </a:lnSpc>
              <a:spcBef>
                <a:spcPts val="0"/>
              </a:spcBef>
              <a:buNone/>
            </a:pPr>
            <a:r>
              <a:rPr lang="de-DE" sz="2600" kern="1400" dirty="0">
                <a:solidFill>
                  <a:schemeClr val="accent1">
                    <a:lumMod val="75000"/>
                  </a:schemeClr>
                </a:solidFill>
                <a:latin typeface="Tahoma"/>
                <a:ea typeface="+mn-lt"/>
                <a:cs typeface="+mn-lt"/>
              </a:rPr>
              <a:t>und leistet so einen Beitrag zur Ökumene </a:t>
            </a:r>
          </a:p>
          <a:p>
            <a:pPr algn="ctr">
              <a:lnSpc>
                <a:spcPct val="110000"/>
              </a:lnSpc>
              <a:spcBef>
                <a:spcPts val="0"/>
              </a:spcBef>
              <a:buNone/>
            </a:pPr>
            <a:r>
              <a:rPr lang="de-DE" sz="2600" kern="1400" dirty="0">
                <a:solidFill>
                  <a:schemeClr val="accent1">
                    <a:lumMod val="75000"/>
                  </a:schemeClr>
                </a:solidFill>
                <a:latin typeface="Tahoma"/>
                <a:ea typeface="+mn-lt"/>
                <a:cs typeface="+mn-lt"/>
              </a:rPr>
              <a:t>und zum Zusammenleben in Europa.</a:t>
            </a:r>
          </a:p>
          <a:p>
            <a:pPr algn="ctr">
              <a:lnSpc>
                <a:spcPct val="110000"/>
              </a:lnSpc>
              <a:spcBef>
                <a:spcPts val="0"/>
              </a:spcBef>
              <a:buNone/>
            </a:pPr>
            <a:endParaRPr lang="de-DE" sz="2600" kern="1400" dirty="0">
              <a:solidFill>
                <a:schemeClr val="accent1">
                  <a:lumMod val="75000"/>
                </a:schemeClr>
              </a:solidFill>
              <a:latin typeface="Tahoma"/>
              <a:ea typeface="+mn-lt"/>
              <a:cs typeface="+mn-lt"/>
            </a:endParaRPr>
          </a:p>
          <a:p>
            <a:pPr algn="ctr">
              <a:lnSpc>
                <a:spcPct val="110000"/>
              </a:lnSpc>
              <a:spcBef>
                <a:spcPts val="0"/>
              </a:spcBef>
              <a:buNone/>
            </a:pPr>
            <a:r>
              <a:rPr lang="de-DE" sz="2600" kern="1400" dirty="0">
                <a:solidFill>
                  <a:schemeClr val="accent1">
                    <a:lumMod val="75000"/>
                  </a:schemeClr>
                </a:solidFill>
                <a:latin typeface="Tahoma"/>
                <a:ea typeface="+mn-lt"/>
                <a:cs typeface="+mn-lt"/>
              </a:rPr>
              <a:t> Durch die GEKE bringen die Kirchen </a:t>
            </a:r>
          </a:p>
          <a:p>
            <a:pPr algn="ctr">
              <a:lnSpc>
                <a:spcPct val="110000"/>
              </a:lnSpc>
              <a:spcBef>
                <a:spcPts val="0"/>
              </a:spcBef>
              <a:buNone/>
            </a:pPr>
            <a:r>
              <a:rPr lang="de-DE" sz="2600" kern="1400" dirty="0">
                <a:solidFill>
                  <a:schemeClr val="accent1">
                    <a:lumMod val="75000"/>
                  </a:schemeClr>
                </a:solidFill>
                <a:latin typeface="Tahoma"/>
                <a:ea typeface="+mn-lt"/>
                <a:cs typeface="+mn-lt"/>
              </a:rPr>
              <a:t>die gemeinsame Stimme des Protestantismus </a:t>
            </a:r>
          </a:p>
          <a:p>
            <a:pPr algn="ctr">
              <a:lnSpc>
                <a:spcPct val="110000"/>
              </a:lnSpc>
              <a:spcBef>
                <a:spcPts val="0"/>
              </a:spcBef>
              <a:buNone/>
            </a:pPr>
            <a:r>
              <a:rPr lang="de-DE" sz="2600" kern="1400" dirty="0">
                <a:solidFill>
                  <a:schemeClr val="accent1">
                    <a:lumMod val="75000"/>
                  </a:schemeClr>
                </a:solidFill>
                <a:latin typeface="Tahoma"/>
                <a:ea typeface="+mn-lt"/>
                <a:cs typeface="+mn-lt"/>
              </a:rPr>
              <a:t>nach innen und außen zum Ausdruck</a:t>
            </a:r>
            <a:r>
              <a:rPr lang="de-DE" kern="1400" dirty="0">
                <a:solidFill>
                  <a:schemeClr val="accent1">
                    <a:lumMod val="75000"/>
                  </a:schemeClr>
                </a:solidFill>
                <a:latin typeface="Tahoma"/>
                <a:ea typeface="+mn-lt"/>
                <a:cs typeface="+mn-lt"/>
              </a:rPr>
              <a:t>.</a:t>
            </a:r>
          </a:p>
        </p:txBody>
      </p:sp>
    </p:spTree>
    <p:extLst>
      <p:ext uri="{BB962C8B-B14F-4D97-AF65-F5344CB8AC3E}">
        <p14:creationId xmlns:p14="http://schemas.microsoft.com/office/powerpoint/2010/main" val="2311668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Gemeinsam</a:t>
            </a:r>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Kirche</a:t>
            </a:r>
            <a:r>
              <a:rPr lang="en-US" sz="1800" dirty="0">
                <a:solidFill>
                  <a:schemeClr val="bg1"/>
                </a:solidFill>
                <a:latin typeface="Tahoma"/>
                <a:ea typeface="Tahoma"/>
                <a:cs typeface="Tahoma"/>
              </a:rPr>
              <a:t> sein  			     </a:t>
            </a:r>
            <a:r>
              <a:rPr lang="en-US" sz="1800" dirty="0" err="1">
                <a:solidFill>
                  <a:schemeClr val="bg1"/>
                </a:solidFill>
                <a:latin typeface="Tahoma"/>
                <a:ea typeface="Tahoma"/>
                <a:cs typeface="Tahoma"/>
              </a:rPr>
              <a:t>Ziele</a:t>
            </a:r>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Ziele</a:t>
            </a:r>
            <a:r>
              <a:rPr lang="en-US" sz="1800" dirty="0">
                <a:solidFill>
                  <a:schemeClr val="bg1"/>
                </a:solidFill>
                <a:latin typeface="Tahoma"/>
                <a:ea typeface="Tahoma"/>
                <a:cs typeface="Tahoma"/>
              </a:rPr>
              <a:t> 2020 – 2024  </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579120" y="1301578"/>
            <a:ext cx="11145520" cy="4875385"/>
          </a:xfrm>
        </p:spPr>
        <p:txBody>
          <a:bodyPr/>
          <a:lstStyle/>
          <a:p>
            <a:pPr marL="0" marR="0" indent="0" algn="ctr">
              <a:spcBef>
                <a:spcPts val="0"/>
              </a:spcBef>
              <a:spcAft>
                <a:spcPts val="0"/>
              </a:spcAft>
              <a:buNone/>
            </a:pPr>
            <a:endParaRPr lang="en-US" kern="1400" dirty="0">
              <a:solidFill>
                <a:schemeClr val="accent1">
                  <a:lumMod val="75000"/>
                </a:schemeClr>
              </a:solidFill>
              <a:effectLst/>
              <a:latin typeface="Tahoma" panose="020B0604030504040204" pitchFamily="34" charset="0"/>
              <a:ea typeface="Tahoma" panose="020B0604030504040204" pitchFamily="34" charset="0"/>
              <a:cs typeface="Tahoma" panose="020B0604030504040204" pitchFamily="34" charset="0"/>
            </a:endParaRPr>
          </a:p>
          <a:p>
            <a:pPr marL="0" indent="0">
              <a:spcBef>
                <a:spcPts val="0"/>
              </a:spcBef>
            </a:pPr>
            <a:endParaRPr lang="en-US" kern="1400" dirty="0">
              <a:solidFill>
                <a:schemeClr val="accent1">
                  <a:lumMod val="75000"/>
                </a:schemeClr>
              </a:solidFill>
              <a:effectLst/>
              <a:latin typeface="Tahoma" panose="020B0604030504040204" pitchFamily="34" charset="0"/>
              <a:ea typeface="Tahoma" panose="020B0604030504040204" pitchFamily="34" charset="0"/>
              <a:cs typeface="Tahoma" panose="020B0604030504040204" pitchFamily="34" charset="0"/>
            </a:endParaRPr>
          </a:p>
          <a:p>
            <a:pPr marL="0" indent="0">
              <a:spcBef>
                <a:spcPts val="0"/>
              </a:spcBef>
              <a:buNone/>
            </a:pPr>
            <a:r>
              <a:rPr lang="en-US" kern="1400" dirty="0" err="1">
                <a:solidFill>
                  <a:srgbClr val="B00C0C"/>
                </a:solidFill>
                <a:effectLst/>
                <a:latin typeface="Tahoma" panose="020B0604030504040204" pitchFamily="34" charset="0"/>
                <a:ea typeface="Tahoma" panose="020B0604030504040204" pitchFamily="34" charset="0"/>
                <a:cs typeface="Tahoma" panose="020B0604030504040204" pitchFamily="34" charset="0"/>
              </a:rPr>
              <a:t>Ziel</a:t>
            </a:r>
            <a:r>
              <a:rPr lang="en-US" kern="1400" dirty="0">
                <a:solidFill>
                  <a:srgbClr val="B00C0C"/>
                </a:solidFill>
                <a:effectLst/>
                <a:latin typeface="Tahoma" panose="020B0604030504040204" pitchFamily="34" charset="0"/>
                <a:ea typeface="Tahoma" panose="020B0604030504040204" pitchFamily="34" charset="0"/>
                <a:cs typeface="Tahoma" panose="020B0604030504040204" pitchFamily="34" charset="0"/>
              </a:rPr>
              <a:t> 1</a:t>
            </a:r>
            <a:r>
              <a:rPr lang="en-US" kern="1400" dirty="0">
                <a:solidFill>
                  <a:srgbClr val="B00C0C"/>
                </a:solidFill>
                <a:latin typeface="Tahoma" panose="020B0604030504040204" pitchFamily="34" charset="0"/>
                <a:ea typeface="Tahoma" panose="020B0604030504040204" pitchFamily="34" charset="0"/>
                <a:cs typeface="Tahoma" panose="020B0604030504040204" pitchFamily="34" charset="0"/>
              </a:rPr>
              <a:t>	: </a:t>
            </a:r>
            <a:r>
              <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rPr>
              <a:t>Die evangelischen Kirchen vertiefen ihre Kirchengemeinschaft. </a:t>
            </a:r>
          </a:p>
          <a:p>
            <a:pPr marL="0" indent="0">
              <a:spcBef>
                <a:spcPts val="0"/>
              </a:spcBef>
              <a:buNone/>
            </a:pPr>
            <a:endParaRPr lang="en-US" kern="1400"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p>
            <a:pPr marL="0" indent="0">
              <a:spcBef>
                <a:spcPts val="0"/>
              </a:spcBef>
              <a:buNone/>
            </a:pPr>
            <a:endParaRPr lang="en-US" kern="1400" dirty="0">
              <a:solidFill>
                <a:srgbClr val="B00C0C"/>
              </a:solidFill>
              <a:effectLst/>
              <a:latin typeface="Tahoma" panose="020B0604030504040204" pitchFamily="34" charset="0"/>
              <a:ea typeface="Tahoma" panose="020B0604030504040204" pitchFamily="34" charset="0"/>
              <a:cs typeface="Tahoma" panose="020B0604030504040204" pitchFamily="34" charset="0"/>
            </a:endParaRPr>
          </a:p>
          <a:p>
            <a:pPr marL="0" indent="0">
              <a:spcBef>
                <a:spcPts val="0"/>
              </a:spcBef>
              <a:buNone/>
            </a:pPr>
            <a:r>
              <a:rPr lang="en-US" kern="1400" dirty="0" err="1">
                <a:solidFill>
                  <a:srgbClr val="B00C0C"/>
                </a:solidFill>
                <a:effectLst/>
                <a:latin typeface="Tahoma" panose="020B0604030504040204" pitchFamily="34" charset="0"/>
                <a:ea typeface="Tahoma" panose="020B0604030504040204" pitchFamily="34" charset="0"/>
                <a:cs typeface="Tahoma" panose="020B0604030504040204" pitchFamily="34" charset="0"/>
              </a:rPr>
              <a:t>Ziel</a:t>
            </a:r>
            <a:r>
              <a:rPr lang="en-US" kern="1400" dirty="0">
                <a:solidFill>
                  <a:srgbClr val="B00C0C"/>
                </a:solidFill>
                <a:effectLst/>
                <a:latin typeface="Tahoma" panose="020B0604030504040204" pitchFamily="34" charset="0"/>
                <a:ea typeface="Tahoma" panose="020B0604030504040204" pitchFamily="34" charset="0"/>
                <a:cs typeface="Tahoma" panose="020B0604030504040204" pitchFamily="34" charset="0"/>
              </a:rPr>
              <a:t> 2	</a:t>
            </a:r>
            <a:r>
              <a:rPr lang="en-US" kern="1400" dirty="0">
                <a:solidFill>
                  <a:srgbClr val="B00C0C"/>
                </a:solidFill>
                <a:latin typeface="Tahoma" panose="020B0604030504040204" pitchFamily="34" charset="0"/>
                <a:ea typeface="Tahoma" panose="020B0604030504040204" pitchFamily="34" charset="0"/>
                <a:cs typeface="Tahoma" panose="020B0604030504040204" pitchFamily="34" charset="0"/>
              </a:rPr>
              <a:t>: </a:t>
            </a:r>
            <a:r>
              <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rPr>
              <a:t>Die evangelischen Kirchen fördern die Einheit der Kirche.</a:t>
            </a:r>
          </a:p>
          <a:p>
            <a:pPr marL="0" indent="0">
              <a:spcBef>
                <a:spcPts val="0"/>
              </a:spcBef>
              <a:buNone/>
            </a:pPr>
            <a:endParaRPr lang="en-US" kern="1400" dirty="0">
              <a:solidFill>
                <a:srgbClr val="B00C0C"/>
              </a:solidFill>
              <a:effectLst/>
              <a:latin typeface="Tahoma" panose="020B0604030504040204" pitchFamily="34" charset="0"/>
              <a:ea typeface="Tahoma" panose="020B0604030504040204" pitchFamily="34" charset="0"/>
              <a:cs typeface="Tahoma" panose="020B0604030504040204" pitchFamily="34" charset="0"/>
            </a:endParaRPr>
          </a:p>
          <a:p>
            <a:pPr marL="0" indent="0">
              <a:spcBef>
                <a:spcPts val="0"/>
              </a:spcBef>
              <a:buNone/>
            </a:pPr>
            <a:endParaRPr lang="en-US" kern="1400" dirty="0">
              <a:solidFill>
                <a:srgbClr val="B00C0C"/>
              </a:solidFill>
              <a:effectLst/>
              <a:latin typeface="Tahoma" panose="020B0604030504040204" pitchFamily="34" charset="0"/>
              <a:ea typeface="Tahoma" panose="020B0604030504040204" pitchFamily="34" charset="0"/>
              <a:cs typeface="Tahoma" panose="020B0604030504040204" pitchFamily="34" charset="0"/>
            </a:endParaRPr>
          </a:p>
          <a:p>
            <a:pPr marL="0" indent="0">
              <a:spcBef>
                <a:spcPts val="0"/>
              </a:spcBef>
              <a:buNone/>
            </a:pPr>
            <a:r>
              <a:rPr lang="en-US" kern="1400" dirty="0" err="1">
                <a:solidFill>
                  <a:srgbClr val="B00C0C"/>
                </a:solidFill>
                <a:effectLst/>
                <a:latin typeface="Tahoma" panose="020B0604030504040204" pitchFamily="34" charset="0"/>
                <a:ea typeface="Tahoma" panose="020B0604030504040204" pitchFamily="34" charset="0"/>
                <a:cs typeface="Tahoma" panose="020B0604030504040204" pitchFamily="34" charset="0"/>
              </a:rPr>
              <a:t>Ziel</a:t>
            </a:r>
            <a:r>
              <a:rPr lang="en-US" kern="1400" dirty="0">
                <a:solidFill>
                  <a:srgbClr val="B00C0C"/>
                </a:solidFill>
                <a:effectLst/>
                <a:latin typeface="Tahoma" panose="020B0604030504040204" pitchFamily="34" charset="0"/>
                <a:ea typeface="Tahoma" panose="020B0604030504040204" pitchFamily="34" charset="0"/>
                <a:cs typeface="Tahoma" panose="020B0604030504040204" pitchFamily="34" charset="0"/>
              </a:rPr>
              <a:t> 3	: </a:t>
            </a:r>
            <a:r>
              <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rPr>
              <a:t>Die evangelischen Kirchen dienen der Gesellschaft.</a:t>
            </a:r>
            <a:endParaRPr lang="en-US" kern="1400" dirty="0">
              <a:solidFill>
                <a:srgbClr val="B00C0C"/>
              </a:solidFill>
              <a:effectLst/>
              <a:latin typeface="Tahoma" panose="020B0604030504040204" pitchFamily="34" charset="0"/>
              <a:ea typeface="Tahoma" panose="020B0604030504040204" pitchFamily="34" charset="0"/>
              <a:cs typeface="Tahoma" panose="020B0604030504040204" pitchFamily="34" charset="0"/>
            </a:endParaRPr>
          </a:p>
          <a:p>
            <a:pPr marL="0" indent="0">
              <a:spcBef>
                <a:spcPts val="0"/>
              </a:spcBef>
              <a:buNone/>
            </a:pPr>
            <a:endParaRPr lang="en-US" kern="1400" dirty="0">
              <a:solidFill>
                <a:schemeClr val="accent1">
                  <a:lumMod val="75000"/>
                </a:schemeClr>
              </a:solidFill>
              <a:effectLst/>
              <a:latin typeface="Tahoma" panose="020B0604030504040204" pitchFamily="34" charset="0"/>
              <a:ea typeface="Tahoma" panose="020B0604030504040204" pitchFamily="34" charset="0"/>
              <a:cs typeface="Tahoma" panose="020B0604030504040204" pitchFamily="34" charset="0"/>
            </a:endParaRPr>
          </a:p>
          <a:p>
            <a:pPr marL="0" indent="0">
              <a:buNone/>
            </a:pPr>
            <a:endParaRPr lang="de-DE" dirty="0"/>
          </a:p>
        </p:txBody>
      </p:sp>
    </p:spTree>
    <p:extLst>
      <p:ext uri="{BB962C8B-B14F-4D97-AF65-F5344CB8AC3E}">
        <p14:creationId xmlns:p14="http://schemas.microsoft.com/office/powerpoint/2010/main" val="1842508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Effect transition="in" filter="fade">
                                      <p:cBhvr>
                                        <p:cTn id="21" dur="1000"/>
                                        <p:tgtEl>
                                          <p:spTgt spid="3">
                                            <p:txEl>
                                              <p:pRg st="8" end="8"/>
                                            </p:txEl>
                                          </p:spTgt>
                                        </p:tgtEl>
                                      </p:cBhvr>
                                    </p:animEffect>
                                    <p:anim calcmode="lin" valueType="num">
                                      <p:cBhvr>
                                        <p:cTn id="2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29614"/>
            <a:ext cx="10515600" cy="557513"/>
          </a:xfrm>
          <a:solidFill>
            <a:schemeClr val="accent1"/>
          </a:solidFill>
          <a:ln>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a:solidFill>
                  <a:schemeClr val="bg1"/>
                </a:solidFill>
                <a:latin typeface="Tahoma"/>
                <a:ea typeface="Tahoma"/>
                <a:cs typeface="Tahoma"/>
              </a:rPr>
              <a:t>  </a:t>
            </a:r>
            <a:r>
              <a:rPr lang="en-US" sz="1800" err="1">
                <a:solidFill>
                  <a:schemeClr val="bg1"/>
                </a:solidFill>
                <a:latin typeface="Tahoma"/>
                <a:ea typeface="Tahoma"/>
                <a:cs typeface="Tahoma"/>
              </a:rPr>
              <a:t>Gemeinsam</a:t>
            </a:r>
            <a:r>
              <a:rPr lang="en-US" sz="1800">
                <a:solidFill>
                  <a:schemeClr val="bg1"/>
                </a:solidFill>
                <a:latin typeface="Tahoma"/>
                <a:ea typeface="Tahoma"/>
                <a:cs typeface="Tahoma"/>
              </a:rPr>
              <a:t> </a:t>
            </a:r>
            <a:r>
              <a:rPr lang="en-US" sz="1800" err="1">
                <a:solidFill>
                  <a:schemeClr val="bg1"/>
                </a:solidFill>
                <a:latin typeface="Tahoma"/>
                <a:ea typeface="Tahoma"/>
                <a:cs typeface="Tahoma"/>
              </a:rPr>
              <a:t>Kirche</a:t>
            </a:r>
            <a:r>
              <a:rPr lang="en-US" sz="1800">
                <a:solidFill>
                  <a:schemeClr val="bg1"/>
                </a:solidFill>
                <a:latin typeface="Tahoma"/>
                <a:ea typeface="Tahoma"/>
                <a:cs typeface="Tahoma"/>
              </a:rPr>
              <a:t> sein 			    </a:t>
            </a:r>
            <a:r>
              <a:rPr lang="en-US" sz="1800" err="1">
                <a:solidFill>
                  <a:schemeClr val="bg1"/>
                </a:solidFill>
                <a:latin typeface="Tahoma"/>
                <a:ea typeface="Tahoma"/>
                <a:cs typeface="Tahoma"/>
              </a:rPr>
              <a:t>Ziel</a:t>
            </a:r>
            <a:r>
              <a:rPr lang="en-US" sz="1800">
                <a:solidFill>
                  <a:schemeClr val="bg1"/>
                </a:solidFill>
                <a:latin typeface="Tahoma"/>
                <a:ea typeface="Tahoma"/>
                <a:cs typeface="Tahoma"/>
              </a:rPr>
              <a:t> 1 			                </a:t>
            </a:r>
            <a:r>
              <a:rPr lang="en-US" sz="1800" err="1">
                <a:solidFill>
                  <a:schemeClr val="bg1"/>
                </a:solidFill>
                <a:latin typeface="Tahoma"/>
                <a:ea typeface="Tahoma"/>
                <a:cs typeface="Tahoma"/>
              </a:rPr>
              <a:t>Ziele</a:t>
            </a:r>
            <a:r>
              <a:rPr lang="en-US" sz="1800">
                <a:solidFill>
                  <a:schemeClr val="bg1"/>
                </a:solidFill>
                <a:latin typeface="Tahoma"/>
                <a:ea typeface="Tahoma"/>
                <a:cs typeface="Tahoma"/>
              </a:rPr>
              <a:t> 2020 – 2024     </a:t>
            </a:r>
            <a:endParaRPr lang="de-DE" sz="1800">
              <a:solidFill>
                <a:schemeClr val="bg1"/>
              </a:solidFill>
              <a:latin typeface="Tahoma"/>
              <a:ea typeface="Tahoma"/>
              <a:cs typeface="Tahoma"/>
            </a:endParaRPr>
          </a:p>
        </p:txBody>
      </p:sp>
      <p:sp>
        <p:nvSpPr>
          <p:cNvPr id="3" name="Inhaltsplatzhalter 2"/>
          <p:cNvSpPr>
            <a:spLocks noGrp="1"/>
          </p:cNvSpPr>
          <p:nvPr>
            <p:ph idx="1"/>
          </p:nvPr>
        </p:nvSpPr>
        <p:spPr>
          <a:xfrm>
            <a:off x="660400" y="1301578"/>
            <a:ext cx="11186160" cy="4875385"/>
          </a:xfrm>
        </p:spPr>
        <p:txBody>
          <a:bodyPr>
            <a:normAutofit/>
          </a:bodyPr>
          <a:lstStyle/>
          <a:p>
            <a:pPr marL="0" indent="0">
              <a:spcBef>
                <a:spcPts val="0"/>
              </a:spcBef>
              <a:buNone/>
            </a:pPr>
            <a:r>
              <a:rPr lang="en-US" kern="1400" dirty="0" err="1">
                <a:solidFill>
                  <a:srgbClr val="B00C0C"/>
                </a:solidFill>
                <a:latin typeface="Tahoma" panose="020B0604030504040204" pitchFamily="34" charset="0"/>
                <a:ea typeface="Tahoma" panose="020B0604030504040204" pitchFamily="34" charset="0"/>
                <a:cs typeface="Tahoma" panose="020B0604030504040204" pitchFamily="34" charset="0"/>
              </a:rPr>
              <a:t>Ziel</a:t>
            </a:r>
            <a:r>
              <a:rPr lang="en-US" kern="1400" dirty="0">
                <a:solidFill>
                  <a:srgbClr val="B00C0C"/>
                </a:solidFill>
                <a:latin typeface="Tahoma" panose="020B0604030504040204" pitchFamily="34" charset="0"/>
                <a:ea typeface="Tahoma" panose="020B0604030504040204" pitchFamily="34" charset="0"/>
                <a:cs typeface="Tahoma" panose="020B0604030504040204" pitchFamily="34" charset="0"/>
              </a:rPr>
              <a:t> 1 : </a:t>
            </a:r>
            <a:r>
              <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rPr>
              <a:t>Die evangelischen Kirchen vertiefen ihre Kirchengemeinschaft. </a:t>
            </a:r>
            <a:endParaRPr lang="en-US" kern="1400" dirty="0">
              <a:solidFill>
                <a:schemeClr val="accent2"/>
              </a:solidFill>
              <a:effectLst/>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p>
          <a:p>
            <a:pPr marL="0" indent="0" algn="ctr">
              <a:lnSpc>
                <a:spcPct val="100000"/>
              </a:lnSpc>
              <a:spcBef>
                <a:spcPts val="0"/>
              </a:spcBef>
              <a:buNone/>
            </a:pPr>
            <a:r>
              <a:rPr lang="en-US" dirty="0">
                <a:latin typeface="Tahoma" panose="020B0604030504040204" pitchFamily="34" charset="0"/>
                <a:ea typeface="Tahoma" panose="020B0604030504040204" pitchFamily="34" charset="0"/>
                <a:cs typeface="Tahoma" panose="020B0604030504040204" pitchFamily="34" charset="0"/>
              </a:rPr>
              <a:t>“</a:t>
            </a:r>
            <a:r>
              <a:rPr lang="de-DE" dirty="0">
                <a:latin typeface="Tahoma" panose="020B0604030504040204" pitchFamily="34" charset="0"/>
                <a:ea typeface="Tahoma" panose="020B0604030504040204" pitchFamily="34" charset="0"/>
                <a:cs typeface="Tahoma" panose="020B0604030504040204" pitchFamily="34" charset="0"/>
              </a:rPr>
              <a:t>Die Kirchengemeinschaft verwirklicht sich im Leben der Kirchen und Gemeinden. Im Glauben an die einigende Kraft des Heiligen Geistes richten sie ihr Zeugnis und ihren Dienst gemeinsam aus und bemühen sich um die Stärkung und Vertiefung der gewonnenen Gemeinschaft.“ </a:t>
            </a:r>
          </a:p>
          <a:p>
            <a:pPr marL="0" indent="0" algn="ctr">
              <a:lnSpc>
                <a:spcPct val="100000"/>
              </a:lnSpc>
              <a:spcBef>
                <a:spcPts val="0"/>
              </a:spcBef>
              <a:buNone/>
            </a:pPr>
            <a:endParaRPr lang="de-DE" dirty="0">
              <a:latin typeface="Tahoma" panose="020B0604030504040204" pitchFamily="34" charset="0"/>
              <a:ea typeface="Tahoma" panose="020B0604030504040204" pitchFamily="34" charset="0"/>
              <a:cs typeface="Tahoma" panose="020B0604030504040204" pitchFamily="34" charset="0"/>
            </a:endParaRPr>
          </a:p>
          <a:p>
            <a:pPr marL="0" indent="0" algn="ctr">
              <a:lnSpc>
                <a:spcPct val="100000"/>
              </a:lnSpc>
              <a:spcBef>
                <a:spcPts val="0"/>
              </a:spcBef>
              <a:buNone/>
            </a:pPr>
            <a:r>
              <a:rPr lang="de-DE" dirty="0">
                <a:latin typeface="Tahoma" panose="020B0604030504040204" pitchFamily="34" charset="0"/>
                <a:ea typeface="Tahoma" panose="020B0604030504040204" pitchFamily="34" charset="0"/>
                <a:cs typeface="Tahoma" panose="020B0604030504040204" pitchFamily="34" charset="0"/>
              </a:rPr>
              <a:t>(Leuenberger Konkordie 35)</a:t>
            </a:r>
          </a:p>
        </p:txBody>
      </p:sp>
    </p:spTree>
    <p:extLst>
      <p:ext uri="{BB962C8B-B14F-4D97-AF65-F5344CB8AC3E}">
        <p14:creationId xmlns:p14="http://schemas.microsoft.com/office/powerpoint/2010/main" val="3009275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anim calcmode="lin" valueType="num">
                                      <p:cBhvr>
                                        <p:cTn id="2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Gemeinsam</a:t>
            </a:r>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Kirche</a:t>
            </a:r>
            <a:r>
              <a:rPr lang="en-US" sz="1800" dirty="0">
                <a:solidFill>
                  <a:schemeClr val="bg1"/>
                </a:solidFill>
                <a:latin typeface="Tahoma"/>
                <a:ea typeface="Tahoma"/>
                <a:cs typeface="Tahoma"/>
              </a:rPr>
              <a:t> sein 			    </a:t>
            </a:r>
            <a:r>
              <a:rPr lang="en-US" sz="1800" dirty="0" err="1">
                <a:solidFill>
                  <a:schemeClr val="bg1"/>
                </a:solidFill>
                <a:latin typeface="Tahoma"/>
                <a:ea typeface="Tahoma"/>
                <a:cs typeface="Tahoma"/>
              </a:rPr>
              <a:t>Ziel</a:t>
            </a:r>
            <a:r>
              <a:rPr lang="en-US" sz="1800" dirty="0">
                <a:solidFill>
                  <a:schemeClr val="bg1"/>
                </a:solidFill>
                <a:latin typeface="Tahoma"/>
                <a:ea typeface="Tahoma"/>
                <a:cs typeface="Tahoma"/>
              </a:rPr>
              <a:t> 1		         	                </a:t>
            </a:r>
            <a:r>
              <a:rPr lang="en-US" sz="1800" dirty="0" err="1">
                <a:solidFill>
                  <a:schemeClr val="bg1"/>
                </a:solidFill>
                <a:latin typeface="Tahoma"/>
                <a:ea typeface="Tahoma"/>
                <a:cs typeface="Tahoma"/>
              </a:rPr>
              <a:t>Ziele</a:t>
            </a:r>
            <a:r>
              <a:rPr lang="en-US" sz="1800" dirty="0">
                <a:solidFill>
                  <a:schemeClr val="bg1"/>
                </a:solidFill>
                <a:latin typeface="Tahoma"/>
                <a:ea typeface="Tahoma"/>
                <a:cs typeface="Tahoma"/>
              </a:rPr>
              <a:t> 2020 – 2024</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8"/>
            <a:ext cx="10515600" cy="453081"/>
          </a:xfrm>
        </p:spPr>
        <p:txBody>
          <a:bodyPr>
            <a:normAutofit fontScale="92500"/>
          </a:bodyPr>
          <a:lstStyle/>
          <a:p>
            <a:pPr marL="0" indent="0">
              <a:spcBef>
                <a:spcPts val="0"/>
              </a:spcBef>
              <a:buNone/>
            </a:pPr>
            <a:r>
              <a:rPr lang="en-US" kern="1400" dirty="0" err="1">
                <a:solidFill>
                  <a:srgbClr val="B00C0C"/>
                </a:solidFill>
                <a:latin typeface="Tahoma" panose="020B0604030504040204" pitchFamily="34" charset="0"/>
                <a:ea typeface="Tahoma" panose="020B0604030504040204" pitchFamily="34" charset="0"/>
                <a:cs typeface="Tahoma" panose="020B0604030504040204" pitchFamily="34" charset="0"/>
              </a:rPr>
              <a:t>Ziel</a:t>
            </a:r>
            <a:r>
              <a:rPr lang="en-US" kern="1400" dirty="0">
                <a:solidFill>
                  <a:srgbClr val="B00C0C"/>
                </a:solidFill>
                <a:latin typeface="Tahoma" panose="020B0604030504040204" pitchFamily="34" charset="0"/>
                <a:ea typeface="Tahoma" panose="020B0604030504040204" pitchFamily="34" charset="0"/>
                <a:cs typeface="Tahoma" panose="020B0604030504040204" pitchFamily="34" charset="0"/>
              </a:rPr>
              <a:t> 1	: </a:t>
            </a:r>
            <a:r>
              <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rPr>
              <a:t>Die evangelischen Kirchen vertiefen ihre Kirchengemeinschaft. </a:t>
            </a:r>
          </a:p>
          <a:p>
            <a:pPr marL="0" indent="0">
              <a:buNone/>
            </a:pPr>
            <a:endParaRPr lang="de-DE" dirty="0"/>
          </a:p>
        </p:txBody>
      </p:sp>
      <p:sp>
        <p:nvSpPr>
          <p:cNvPr id="4" name="Textfeld 3"/>
          <p:cNvSpPr txBox="1"/>
          <p:nvPr/>
        </p:nvSpPr>
        <p:spPr>
          <a:xfrm>
            <a:off x="838200" y="1852313"/>
            <a:ext cx="10515599" cy="4524315"/>
          </a:xfrm>
          <a:prstGeom prst="rect">
            <a:avLst/>
          </a:prstGeom>
          <a:noFill/>
        </p:spPr>
        <p:txBody>
          <a:bodyPr wrap="square" numCol="6" spcCol="72000" rtlCol="0">
            <a:spAutoFit/>
          </a:bodyPr>
          <a:lstStyle/>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1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vertieft die Beziehungen ihrer Kirchen in ihren Regionen und in Europa.</a:t>
            </a: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2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klärt die Rechte und Pflichten der Mitgliedskirchen innerhalb der Kirchen-gemeinschaft.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3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führt Gottesdienst-konsultationen durch und veröffentlicht liturgische Hilfen zu besonderen Anlässen. </a:t>
            </a:r>
          </a:p>
          <a:p>
            <a:r>
              <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4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fördert den Bildungsaus-tausch der Mitglieds-kirchen.</a:t>
            </a:r>
          </a:p>
          <a:p>
            <a:r>
              <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5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beteiligt in ihren Arbeits-prozessen junge Menschen. </a:t>
            </a: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6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vernetzt Akteure, die an Transforma-</a:t>
            </a:r>
            <a:r>
              <a:rPr lang="de-DE" dirty="0" err="1">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tionsprozessen</a:t>
            </a:r>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in den Mitgliedskirchen beteiligt sind. </a:t>
            </a:r>
          </a:p>
        </p:txBody>
      </p:sp>
    </p:spTree>
    <p:extLst>
      <p:ext uri="{BB962C8B-B14F-4D97-AF65-F5344CB8AC3E}">
        <p14:creationId xmlns:p14="http://schemas.microsoft.com/office/powerpoint/2010/main" val="3300198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xEl>
                                              <p:pRg st="11" end="11"/>
                                            </p:txEl>
                                          </p:spTgt>
                                        </p:tgtEl>
                                        <p:attrNameLst>
                                          <p:attrName>style.visibility</p:attrName>
                                        </p:attrNameLst>
                                      </p:cBhvr>
                                      <p:to>
                                        <p:strVal val="visible"/>
                                      </p:to>
                                    </p:set>
                                    <p:animEffect transition="in" filter="fade">
                                      <p:cBhvr>
                                        <p:cTn id="19" dur="1000"/>
                                        <p:tgtEl>
                                          <p:spTgt spid="4">
                                            <p:txEl>
                                              <p:pRg st="11" end="11"/>
                                            </p:txEl>
                                          </p:spTgt>
                                        </p:tgtEl>
                                      </p:cBhvr>
                                    </p:animEffect>
                                    <p:anim calcmode="lin" valueType="num">
                                      <p:cBhvr>
                                        <p:cTn id="20"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11" end="1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4">
                                            <p:txEl>
                                              <p:pRg st="12" end="12"/>
                                            </p:txEl>
                                          </p:spTgt>
                                        </p:tgtEl>
                                        <p:attrNameLst>
                                          <p:attrName>style.visibility</p:attrName>
                                        </p:attrNameLst>
                                      </p:cBhvr>
                                      <p:to>
                                        <p:strVal val="visible"/>
                                      </p:to>
                                    </p:set>
                                    <p:animEffect transition="in" filter="fade">
                                      <p:cBhvr>
                                        <p:cTn id="24" dur="1000"/>
                                        <p:tgtEl>
                                          <p:spTgt spid="4">
                                            <p:txEl>
                                              <p:pRg st="12" end="12"/>
                                            </p:txEl>
                                          </p:spTgt>
                                        </p:tgtEl>
                                      </p:cBhvr>
                                    </p:animEffect>
                                    <p:anim calcmode="lin" valueType="num">
                                      <p:cBhvr>
                                        <p:cTn id="25"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26" dur="1000" fill="hold"/>
                                        <p:tgtEl>
                                          <p:spTgt spid="4">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4">
                                            <p:txEl>
                                              <p:pRg st="21" end="21"/>
                                            </p:txEl>
                                          </p:spTgt>
                                        </p:tgtEl>
                                        <p:attrNameLst>
                                          <p:attrName>style.visibility</p:attrName>
                                        </p:attrNameLst>
                                      </p:cBhvr>
                                      <p:to>
                                        <p:strVal val="visible"/>
                                      </p:to>
                                    </p:set>
                                    <p:animEffect transition="in" filter="fade">
                                      <p:cBhvr>
                                        <p:cTn id="31" dur="1000"/>
                                        <p:tgtEl>
                                          <p:spTgt spid="4">
                                            <p:txEl>
                                              <p:pRg st="21" end="21"/>
                                            </p:txEl>
                                          </p:spTgt>
                                        </p:tgtEl>
                                      </p:cBhvr>
                                    </p:animEffect>
                                    <p:anim calcmode="lin" valueType="num">
                                      <p:cBhvr>
                                        <p:cTn id="32" dur="1000" fill="hold"/>
                                        <p:tgtEl>
                                          <p:spTgt spid="4">
                                            <p:txEl>
                                              <p:pRg st="21" end="21"/>
                                            </p:txEl>
                                          </p:spTgt>
                                        </p:tgtEl>
                                        <p:attrNameLst>
                                          <p:attrName>ppt_x</p:attrName>
                                        </p:attrNameLst>
                                      </p:cBhvr>
                                      <p:tavLst>
                                        <p:tav tm="0">
                                          <p:val>
                                            <p:strVal val="#ppt_x"/>
                                          </p:val>
                                        </p:tav>
                                        <p:tav tm="100000">
                                          <p:val>
                                            <p:strVal val="#ppt_x"/>
                                          </p:val>
                                        </p:tav>
                                      </p:tavLst>
                                    </p:anim>
                                    <p:anim calcmode="lin" valueType="num">
                                      <p:cBhvr>
                                        <p:cTn id="33" dur="1000" fill="hold"/>
                                        <p:tgtEl>
                                          <p:spTgt spid="4">
                                            <p:txEl>
                                              <p:pRg st="21" end="21"/>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4">
                                            <p:txEl>
                                              <p:pRg st="22" end="22"/>
                                            </p:txEl>
                                          </p:spTgt>
                                        </p:tgtEl>
                                        <p:attrNameLst>
                                          <p:attrName>style.visibility</p:attrName>
                                        </p:attrNameLst>
                                      </p:cBhvr>
                                      <p:to>
                                        <p:strVal val="visible"/>
                                      </p:to>
                                    </p:set>
                                    <p:animEffect transition="in" filter="fade">
                                      <p:cBhvr>
                                        <p:cTn id="36" dur="1000"/>
                                        <p:tgtEl>
                                          <p:spTgt spid="4">
                                            <p:txEl>
                                              <p:pRg st="22" end="22"/>
                                            </p:txEl>
                                          </p:spTgt>
                                        </p:tgtEl>
                                      </p:cBhvr>
                                    </p:animEffect>
                                    <p:anim calcmode="lin" valueType="num">
                                      <p:cBhvr>
                                        <p:cTn id="37" dur="1000" fill="hold"/>
                                        <p:tgtEl>
                                          <p:spTgt spid="4">
                                            <p:txEl>
                                              <p:pRg st="22" end="22"/>
                                            </p:txEl>
                                          </p:spTgt>
                                        </p:tgtEl>
                                        <p:attrNameLst>
                                          <p:attrName>ppt_x</p:attrName>
                                        </p:attrNameLst>
                                      </p:cBhvr>
                                      <p:tavLst>
                                        <p:tav tm="0">
                                          <p:val>
                                            <p:strVal val="#ppt_x"/>
                                          </p:val>
                                        </p:tav>
                                        <p:tav tm="100000">
                                          <p:val>
                                            <p:strVal val="#ppt_x"/>
                                          </p:val>
                                        </p:tav>
                                      </p:tavLst>
                                    </p:anim>
                                    <p:anim calcmode="lin" valueType="num">
                                      <p:cBhvr>
                                        <p:cTn id="38" dur="1000" fill="hold"/>
                                        <p:tgtEl>
                                          <p:spTgt spid="4">
                                            <p:txEl>
                                              <p:pRg st="22" end="22"/>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4">
                                            <p:txEl>
                                              <p:pRg st="29" end="29"/>
                                            </p:txEl>
                                          </p:spTgt>
                                        </p:tgtEl>
                                        <p:attrNameLst>
                                          <p:attrName>style.visibility</p:attrName>
                                        </p:attrNameLst>
                                      </p:cBhvr>
                                      <p:to>
                                        <p:strVal val="visible"/>
                                      </p:to>
                                    </p:set>
                                    <p:animEffect transition="in" filter="fade">
                                      <p:cBhvr>
                                        <p:cTn id="43" dur="1000"/>
                                        <p:tgtEl>
                                          <p:spTgt spid="4">
                                            <p:txEl>
                                              <p:pRg st="29" end="29"/>
                                            </p:txEl>
                                          </p:spTgt>
                                        </p:tgtEl>
                                      </p:cBhvr>
                                    </p:animEffect>
                                    <p:anim calcmode="lin" valueType="num">
                                      <p:cBhvr>
                                        <p:cTn id="44" dur="1000" fill="hold"/>
                                        <p:tgtEl>
                                          <p:spTgt spid="4">
                                            <p:txEl>
                                              <p:pRg st="29" end="29"/>
                                            </p:txEl>
                                          </p:spTgt>
                                        </p:tgtEl>
                                        <p:attrNameLst>
                                          <p:attrName>ppt_x</p:attrName>
                                        </p:attrNameLst>
                                      </p:cBhvr>
                                      <p:tavLst>
                                        <p:tav tm="0">
                                          <p:val>
                                            <p:strVal val="#ppt_x"/>
                                          </p:val>
                                        </p:tav>
                                        <p:tav tm="100000">
                                          <p:val>
                                            <p:strVal val="#ppt_x"/>
                                          </p:val>
                                        </p:tav>
                                      </p:tavLst>
                                    </p:anim>
                                    <p:anim calcmode="lin" valueType="num">
                                      <p:cBhvr>
                                        <p:cTn id="45" dur="1000" fill="hold"/>
                                        <p:tgtEl>
                                          <p:spTgt spid="4">
                                            <p:txEl>
                                              <p:pRg st="29" end="29"/>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4">
                                            <p:txEl>
                                              <p:pRg st="30" end="30"/>
                                            </p:txEl>
                                          </p:spTgt>
                                        </p:tgtEl>
                                        <p:attrNameLst>
                                          <p:attrName>style.visibility</p:attrName>
                                        </p:attrNameLst>
                                      </p:cBhvr>
                                      <p:to>
                                        <p:strVal val="visible"/>
                                      </p:to>
                                    </p:set>
                                    <p:animEffect transition="in" filter="fade">
                                      <p:cBhvr>
                                        <p:cTn id="48" dur="1000"/>
                                        <p:tgtEl>
                                          <p:spTgt spid="4">
                                            <p:txEl>
                                              <p:pRg st="30" end="30"/>
                                            </p:txEl>
                                          </p:spTgt>
                                        </p:tgtEl>
                                      </p:cBhvr>
                                    </p:animEffect>
                                    <p:anim calcmode="lin" valueType="num">
                                      <p:cBhvr>
                                        <p:cTn id="49" dur="1000" fill="hold"/>
                                        <p:tgtEl>
                                          <p:spTgt spid="4">
                                            <p:txEl>
                                              <p:pRg st="30" end="30"/>
                                            </p:txEl>
                                          </p:spTgt>
                                        </p:tgtEl>
                                        <p:attrNameLst>
                                          <p:attrName>ppt_x</p:attrName>
                                        </p:attrNameLst>
                                      </p:cBhvr>
                                      <p:tavLst>
                                        <p:tav tm="0">
                                          <p:val>
                                            <p:strVal val="#ppt_x"/>
                                          </p:val>
                                        </p:tav>
                                        <p:tav tm="100000">
                                          <p:val>
                                            <p:strVal val="#ppt_x"/>
                                          </p:val>
                                        </p:tav>
                                      </p:tavLst>
                                    </p:anim>
                                    <p:anim calcmode="lin" valueType="num">
                                      <p:cBhvr>
                                        <p:cTn id="50" dur="1000" fill="hold"/>
                                        <p:tgtEl>
                                          <p:spTgt spid="4">
                                            <p:txEl>
                                              <p:pRg st="30" end="30"/>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4">
                                            <p:txEl>
                                              <p:pRg st="40" end="40"/>
                                            </p:txEl>
                                          </p:spTgt>
                                        </p:tgtEl>
                                        <p:attrNameLst>
                                          <p:attrName>style.visibility</p:attrName>
                                        </p:attrNameLst>
                                      </p:cBhvr>
                                      <p:to>
                                        <p:strVal val="visible"/>
                                      </p:to>
                                    </p:set>
                                    <p:animEffect transition="in" filter="fade">
                                      <p:cBhvr>
                                        <p:cTn id="55" dur="1000"/>
                                        <p:tgtEl>
                                          <p:spTgt spid="4">
                                            <p:txEl>
                                              <p:pRg st="40" end="40"/>
                                            </p:txEl>
                                          </p:spTgt>
                                        </p:tgtEl>
                                      </p:cBhvr>
                                    </p:animEffect>
                                    <p:anim calcmode="lin" valueType="num">
                                      <p:cBhvr>
                                        <p:cTn id="56" dur="1000" fill="hold"/>
                                        <p:tgtEl>
                                          <p:spTgt spid="4">
                                            <p:txEl>
                                              <p:pRg st="40" end="40"/>
                                            </p:txEl>
                                          </p:spTgt>
                                        </p:tgtEl>
                                        <p:attrNameLst>
                                          <p:attrName>ppt_x</p:attrName>
                                        </p:attrNameLst>
                                      </p:cBhvr>
                                      <p:tavLst>
                                        <p:tav tm="0">
                                          <p:val>
                                            <p:strVal val="#ppt_x"/>
                                          </p:val>
                                        </p:tav>
                                        <p:tav tm="100000">
                                          <p:val>
                                            <p:strVal val="#ppt_x"/>
                                          </p:val>
                                        </p:tav>
                                      </p:tavLst>
                                    </p:anim>
                                    <p:anim calcmode="lin" valueType="num">
                                      <p:cBhvr>
                                        <p:cTn id="57" dur="1000" fill="hold"/>
                                        <p:tgtEl>
                                          <p:spTgt spid="4">
                                            <p:txEl>
                                              <p:pRg st="40" end="40"/>
                                            </p:txEl>
                                          </p:spTgt>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4">
                                            <p:txEl>
                                              <p:pRg st="41" end="41"/>
                                            </p:txEl>
                                          </p:spTgt>
                                        </p:tgtEl>
                                        <p:attrNameLst>
                                          <p:attrName>style.visibility</p:attrName>
                                        </p:attrNameLst>
                                      </p:cBhvr>
                                      <p:to>
                                        <p:strVal val="visible"/>
                                      </p:to>
                                    </p:set>
                                    <p:animEffect transition="in" filter="fade">
                                      <p:cBhvr>
                                        <p:cTn id="60" dur="1000"/>
                                        <p:tgtEl>
                                          <p:spTgt spid="4">
                                            <p:txEl>
                                              <p:pRg st="41" end="41"/>
                                            </p:txEl>
                                          </p:spTgt>
                                        </p:tgtEl>
                                      </p:cBhvr>
                                    </p:animEffect>
                                    <p:anim calcmode="lin" valueType="num">
                                      <p:cBhvr>
                                        <p:cTn id="61" dur="1000" fill="hold"/>
                                        <p:tgtEl>
                                          <p:spTgt spid="4">
                                            <p:txEl>
                                              <p:pRg st="41" end="41"/>
                                            </p:txEl>
                                          </p:spTgt>
                                        </p:tgtEl>
                                        <p:attrNameLst>
                                          <p:attrName>ppt_x</p:attrName>
                                        </p:attrNameLst>
                                      </p:cBhvr>
                                      <p:tavLst>
                                        <p:tav tm="0">
                                          <p:val>
                                            <p:strVal val="#ppt_x"/>
                                          </p:val>
                                        </p:tav>
                                        <p:tav tm="100000">
                                          <p:val>
                                            <p:strVal val="#ppt_x"/>
                                          </p:val>
                                        </p:tav>
                                      </p:tavLst>
                                    </p:anim>
                                    <p:anim calcmode="lin" valueType="num">
                                      <p:cBhvr>
                                        <p:cTn id="62" dur="1000" fill="hold"/>
                                        <p:tgtEl>
                                          <p:spTgt spid="4">
                                            <p:txEl>
                                              <p:pRg st="41" end="41"/>
                                            </p:tx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nodeType="clickEffect">
                                  <p:stCondLst>
                                    <p:cond delay="0"/>
                                  </p:stCondLst>
                                  <p:childTnLst>
                                    <p:set>
                                      <p:cBhvr>
                                        <p:cTn id="66" dur="1" fill="hold">
                                          <p:stCondLst>
                                            <p:cond delay="0"/>
                                          </p:stCondLst>
                                        </p:cTn>
                                        <p:tgtEl>
                                          <p:spTgt spid="4">
                                            <p:txEl>
                                              <p:pRg st="52" end="52"/>
                                            </p:txEl>
                                          </p:spTgt>
                                        </p:tgtEl>
                                        <p:attrNameLst>
                                          <p:attrName>style.visibility</p:attrName>
                                        </p:attrNameLst>
                                      </p:cBhvr>
                                      <p:to>
                                        <p:strVal val="visible"/>
                                      </p:to>
                                    </p:set>
                                    <p:animEffect transition="in" filter="fade">
                                      <p:cBhvr>
                                        <p:cTn id="67" dur="1000"/>
                                        <p:tgtEl>
                                          <p:spTgt spid="4">
                                            <p:txEl>
                                              <p:pRg st="52" end="52"/>
                                            </p:txEl>
                                          </p:spTgt>
                                        </p:tgtEl>
                                      </p:cBhvr>
                                    </p:animEffect>
                                    <p:anim calcmode="lin" valueType="num">
                                      <p:cBhvr>
                                        <p:cTn id="68" dur="1000" fill="hold"/>
                                        <p:tgtEl>
                                          <p:spTgt spid="4">
                                            <p:txEl>
                                              <p:pRg st="52" end="52"/>
                                            </p:txEl>
                                          </p:spTgt>
                                        </p:tgtEl>
                                        <p:attrNameLst>
                                          <p:attrName>ppt_x</p:attrName>
                                        </p:attrNameLst>
                                      </p:cBhvr>
                                      <p:tavLst>
                                        <p:tav tm="0">
                                          <p:val>
                                            <p:strVal val="#ppt_x"/>
                                          </p:val>
                                        </p:tav>
                                        <p:tav tm="100000">
                                          <p:val>
                                            <p:strVal val="#ppt_x"/>
                                          </p:val>
                                        </p:tav>
                                      </p:tavLst>
                                    </p:anim>
                                    <p:anim calcmode="lin" valueType="num">
                                      <p:cBhvr>
                                        <p:cTn id="69" dur="1000" fill="hold"/>
                                        <p:tgtEl>
                                          <p:spTgt spid="4">
                                            <p:txEl>
                                              <p:pRg st="52" end="52"/>
                                            </p:txEl>
                                          </p:spTgt>
                                        </p:tgtEl>
                                        <p:attrNameLst>
                                          <p:attrName>ppt_y</p:attrName>
                                        </p:attrNameLst>
                                      </p:cBhvr>
                                      <p:tavLst>
                                        <p:tav tm="0">
                                          <p:val>
                                            <p:strVal val="#ppt_y+.1"/>
                                          </p:val>
                                        </p:tav>
                                        <p:tav tm="100000">
                                          <p:val>
                                            <p:strVal val="#ppt_y"/>
                                          </p:val>
                                        </p:tav>
                                      </p:tavLst>
                                    </p:anim>
                                  </p:childTnLst>
                                </p:cTn>
                              </p:par>
                              <p:par>
                                <p:cTn id="70" presetID="42" presetClass="entr" presetSubtype="0" fill="hold" nodeType="withEffect">
                                  <p:stCondLst>
                                    <p:cond delay="0"/>
                                  </p:stCondLst>
                                  <p:childTnLst>
                                    <p:set>
                                      <p:cBhvr>
                                        <p:cTn id="71" dur="1" fill="hold">
                                          <p:stCondLst>
                                            <p:cond delay="0"/>
                                          </p:stCondLst>
                                        </p:cTn>
                                        <p:tgtEl>
                                          <p:spTgt spid="4">
                                            <p:txEl>
                                              <p:pRg st="53" end="53"/>
                                            </p:txEl>
                                          </p:spTgt>
                                        </p:tgtEl>
                                        <p:attrNameLst>
                                          <p:attrName>style.visibility</p:attrName>
                                        </p:attrNameLst>
                                      </p:cBhvr>
                                      <p:to>
                                        <p:strVal val="visible"/>
                                      </p:to>
                                    </p:set>
                                    <p:animEffect transition="in" filter="fade">
                                      <p:cBhvr>
                                        <p:cTn id="72" dur="1000"/>
                                        <p:tgtEl>
                                          <p:spTgt spid="4">
                                            <p:txEl>
                                              <p:pRg st="53" end="53"/>
                                            </p:txEl>
                                          </p:spTgt>
                                        </p:tgtEl>
                                      </p:cBhvr>
                                    </p:animEffect>
                                    <p:anim calcmode="lin" valueType="num">
                                      <p:cBhvr>
                                        <p:cTn id="73" dur="1000" fill="hold"/>
                                        <p:tgtEl>
                                          <p:spTgt spid="4">
                                            <p:txEl>
                                              <p:pRg st="53" end="53"/>
                                            </p:txEl>
                                          </p:spTgt>
                                        </p:tgtEl>
                                        <p:attrNameLst>
                                          <p:attrName>ppt_x</p:attrName>
                                        </p:attrNameLst>
                                      </p:cBhvr>
                                      <p:tavLst>
                                        <p:tav tm="0">
                                          <p:val>
                                            <p:strVal val="#ppt_x"/>
                                          </p:val>
                                        </p:tav>
                                        <p:tav tm="100000">
                                          <p:val>
                                            <p:strVal val="#ppt_x"/>
                                          </p:val>
                                        </p:tav>
                                      </p:tavLst>
                                    </p:anim>
                                    <p:anim calcmode="lin" valueType="num">
                                      <p:cBhvr>
                                        <p:cTn id="74" dur="1000" fill="hold"/>
                                        <p:tgtEl>
                                          <p:spTgt spid="4">
                                            <p:txEl>
                                              <p:pRg st="53" end="5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Gemeinsam</a:t>
            </a:r>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Kirche</a:t>
            </a:r>
            <a:r>
              <a:rPr lang="en-US" sz="1800" dirty="0">
                <a:solidFill>
                  <a:schemeClr val="bg1"/>
                </a:solidFill>
                <a:latin typeface="Tahoma"/>
                <a:ea typeface="Tahoma"/>
                <a:cs typeface="Tahoma"/>
              </a:rPr>
              <a:t> sein 			    </a:t>
            </a:r>
            <a:r>
              <a:rPr lang="en-US" sz="1800" dirty="0" err="1">
                <a:solidFill>
                  <a:schemeClr val="bg1"/>
                </a:solidFill>
                <a:latin typeface="Tahoma"/>
                <a:ea typeface="Tahoma"/>
                <a:cs typeface="Tahoma"/>
              </a:rPr>
              <a:t>Ziel</a:t>
            </a:r>
            <a:r>
              <a:rPr lang="en-US" sz="1800" dirty="0">
                <a:solidFill>
                  <a:schemeClr val="bg1"/>
                </a:solidFill>
                <a:latin typeface="Tahoma"/>
                <a:ea typeface="Tahoma"/>
                <a:cs typeface="Tahoma"/>
              </a:rPr>
              <a:t> 1		         	                </a:t>
            </a:r>
            <a:r>
              <a:rPr lang="en-US" sz="1800" dirty="0" err="1">
                <a:solidFill>
                  <a:schemeClr val="bg1"/>
                </a:solidFill>
                <a:latin typeface="Tahoma"/>
                <a:ea typeface="Tahoma"/>
                <a:cs typeface="Tahoma"/>
              </a:rPr>
              <a:t>Ziele</a:t>
            </a:r>
            <a:r>
              <a:rPr lang="en-US" sz="1800" dirty="0">
                <a:solidFill>
                  <a:schemeClr val="bg1"/>
                </a:solidFill>
                <a:latin typeface="Tahoma"/>
                <a:ea typeface="Tahoma"/>
                <a:cs typeface="Tahoma"/>
              </a:rPr>
              <a:t> 2020 – 2024</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8"/>
            <a:ext cx="10515600" cy="453081"/>
          </a:xfrm>
        </p:spPr>
        <p:txBody>
          <a:bodyPr>
            <a:normAutofit fontScale="92500"/>
          </a:bodyPr>
          <a:lstStyle/>
          <a:p>
            <a:pPr marL="0" indent="0">
              <a:spcBef>
                <a:spcPts val="0"/>
              </a:spcBef>
              <a:buNone/>
            </a:pPr>
            <a:r>
              <a:rPr lang="en-US" kern="1400" dirty="0" err="1">
                <a:solidFill>
                  <a:srgbClr val="B00C0C"/>
                </a:solidFill>
                <a:latin typeface="Tahoma" panose="020B0604030504040204" pitchFamily="34" charset="0"/>
                <a:ea typeface="Tahoma" panose="020B0604030504040204" pitchFamily="34" charset="0"/>
                <a:cs typeface="Tahoma" panose="020B0604030504040204" pitchFamily="34" charset="0"/>
              </a:rPr>
              <a:t>Ziel</a:t>
            </a:r>
            <a:r>
              <a:rPr lang="en-US" kern="1400" dirty="0">
                <a:solidFill>
                  <a:srgbClr val="B00C0C"/>
                </a:solidFill>
                <a:latin typeface="Tahoma" panose="020B0604030504040204" pitchFamily="34" charset="0"/>
                <a:ea typeface="Tahoma" panose="020B0604030504040204" pitchFamily="34" charset="0"/>
                <a:cs typeface="Tahoma" panose="020B0604030504040204" pitchFamily="34" charset="0"/>
              </a:rPr>
              <a:t> 1	: </a:t>
            </a:r>
            <a:r>
              <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rPr>
              <a:t>Die evangelischen Kirchen vertiefen ihre Kirchengemeinschaft. </a:t>
            </a:r>
          </a:p>
          <a:p>
            <a:pPr marL="0" indent="0">
              <a:buNone/>
            </a:pPr>
            <a:endParaRPr lang="de-DE" dirty="0"/>
          </a:p>
        </p:txBody>
      </p:sp>
      <p:sp>
        <p:nvSpPr>
          <p:cNvPr id="4" name="Textfeld 3"/>
          <p:cNvSpPr txBox="1"/>
          <p:nvPr/>
        </p:nvSpPr>
        <p:spPr>
          <a:xfrm>
            <a:off x="838200" y="1852313"/>
            <a:ext cx="10515599" cy="4524315"/>
          </a:xfrm>
          <a:prstGeom prst="rect">
            <a:avLst/>
          </a:prstGeom>
          <a:noFill/>
        </p:spPr>
        <p:txBody>
          <a:bodyPr wrap="square" numCol="6" spcCol="72000" rtlCol="0">
            <a:spAutoFit/>
          </a:bodyPr>
          <a:lstStyle/>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1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vertieft die Beziehungen ihrer Kirchen in ihren Regionen und in Europa.</a:t>
            </a: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2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klärt die Rechte und Pflichten der Mitgliedskirchen innerhalb der Kirchen-gemeinschaft.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3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führt Gottesdienst-konsultationen durch und veröffentlicht liturgische Hilfen zu besonderen Anlässen. </a:t>
            </a:r>
          </a:p>
          <a:p>
            <a:r>
              <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4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fördert den Bildungsaus-tausch der Mitglieds-kirchen.</a:t>
            </a:r>
          </a:p>
          <a:p>
            <a:r>
              <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5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beteiligt in ihren Arbeits-prozessen junge Menschen. </a:t>
            </a: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6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vernetzt Akteure, die an Transforma-</a:t>
            </a:r>
            <a:r>
              <a:rPr lang="de-DE" dirty="0" err="1">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tionsprozessen</a:t>
            </a:r>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in den Mitgliedskirchen beteiligt sind. </a:t>
            </a:r>
          </a:p>
        </p:txBody>
      </p:sp>
      <p:sp>
        <p:nvSpPr>
          <p:cNvPr id="5" name="Textfeld 4">
            <a:extLst>
              <a:ext uri="{FF2B5EF4-FFF2-40B4-BE49-F238E27FC236}">
                <a16:creationId xmlns:a16="http://schemas.microsoft.com/office/drawing/2014/main" id="{0F24B22B-470A-41C4-8EA8-161310E46A80}"/>
              </a:ext>
            </a:extLst>
          </p:cNvPr>
          <p:cNvSpPr txBox="1"/>
          <p:nvPr/>
        </p:nvSpPr>
        <p:spPr>
          <a:xfrm>
            <a:off x="690524" y="4894702"/>
            <a:ext cx="11137557" cy="1477328"/>
          </a:xfrm>
          <a:prstGeom prst="rect">
            <a:avLst/>
          </a:prstGeom>
          <a:noFill/>
        </p:spPr>
        <p:txBody>
          <a:bodyPr wrap="square" rtlCol="0">
            <a:spAutoFit/>
          </a:bodyPr>
          <a:lstStyle/>
          <a:p>
            <a:r>
              <a:rPr lang="de-DE" dirty="0">
                <a:latin typeface="Tahoma" panose="020B0604030504040204" pitchFamily="34" charset="0"/>
                <a:ea typeface="Tahoma" panose="020B0604030504040204" pitchFamily="34" charset="0"/>
                <a:cs typeface="Tahoma" panose="020B0604030504040204" pitchFamily="34" charset="0"/>
              </a:rPr>
              <a:t>Kirchengemeinschaft ermöglicht den Austausch der Kirchen vor Ort und in der Region. Die GEKE strebt danach, dass jede Mitgliedskirche einer Regionalgruppe angehört. Die Leitungen der Regionalgruppen stimmen sich regelmäßig ab. Der Rat der GEKE fördert die Vertiefung der Kirchengemeinschaft zwischen den Vollversammlungen. Die konfessionelle und regionale Gliederung der GEKE wird im Rat angemessen berücksichtigt.</a:t>
            </a:r>
          </a:p>
        </p:txBody>
      </p:sp>
    </p:spTree>
    <p:extLst>
      <p:ext uri="{BB962C8B-B14F-4D97-AF65-F5344CB8AC3E}">
        <p14:creationId xmlns:p14="http://schemas.microsoft.com/office/powerpoint/2010/main" val="3383143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
                                            <p:txEl>
                                              <p:pRg st="11" end="11"/>
                                            </p:txEl>
                                          </p:spTgt>
                                        </p:tgtEl>
                                      </p:cBhvr>
                                    </p:animEffect>
                                    <p:set>
                                      <p:cBhvr>
                                        <p:cTn id="7" dur="1" fill="hold">
                                          <p:stCondLst>
                                            <p:cond delay="499"/>
                                          </p:stCondLst>
                                        </p:cTn>
                                        <p:tgtEl>
                                          <p:spTgt spid="4">
                                            <p:txEl>
                                              <p:pRg st="11" end="11"/>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4">
                                            <p:txEl>
                                              <p:pRg st="12" end="12"/>
                                            </p:txEl>
                                          </p:spTgt>
                                        </p:tgtEl>
                                      </p:cBhvr>
                                    </p:animEffect>
                                    <p:set>
                                      <p:cBhvr>
                                        <p:cTn id="10" dur="1" fill="hold">
                                          <p:stCondLst>
                                            <p:cond delay="499"/>
                                          </p:stCondLst>
                                        </p:cTn>
                                        <p:tgtEl>
                                          <p:spTgt spid="4">
                                            <p:txEl>
                                              <p:pRg st="12" end="12"/>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4">
                                            <p:txEl>
                                              <p:pRg st="13" end="13"/>
                                            </p:txEl>
                                          </p:spTgt>
                                        </p:tgtEl>
                                      </p:cBhvr>
                                    </p:animEffect>
                                    <p:set>
                                      <p:cBhvr>
                                        <p:cTn id="13" dur="1" fill="hold">
                                          <p:stCondLst>
                                            <p:cond delay="499"/>
                                          </p:stCondLst>
                                        </p:cTn>
                                        <p:tgtEl>
                                          <p:spTgt spid="4">
                                            <p:txEl>
                                              <p:pRg st="13" end="13"/>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4">
                                            <p:txEl>
                                              <p:pRg st="21" end="21"/>
                                            </p:txEl>
                                          </p:spTgt>
                                        </p:tgtEl>
                                      </p:cBhvr>
                                    </p:animEffect>
                                    <p:set>
                                      <p:cBhvr>
                                        <p:cTn id="16" dur="1" fill="hold">
                                          <p:stCondLst>
                                            <p:cond delay="499"/>
                                          </p:stCondLst>
                                        </p:cTn>
                                        <p:tgtEl>
                                          <p:spTgt spid="4">
                                            <p:txEl>
                                              <p:pRg st="21" end="21"/>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4">
                                            <p:txEl>
                                              <p:pRg st="22" end="22"/>
                                            </p:txEl>
                                          </p:spTgt>
                                        </p:tgtEl>
                                      </p:cBhvr>
                                    </p:animEffect>
                                    <p:set>
                                      <p:cBhvr>
                                        <p:cTn id="19" dur="1" fill="hold">
                                          <p:stCondLst>
                                            <p:cond delay="499"/>
                                          </p:stCondLst>
                                        </p:cTn>
                                        <p:tgtEl>
                                          <p:spTgt spid="4">
                                            <p:txEl>
                                              <p:pRg st="22" end="22"/>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4">
                                            <p:txEl>
                                              <p:pRg st="23" end="23"/>
                                            </p:txEl>
                                          </p:spTgt>
                                        </p:tgtEl>
                                      </p:cBhvr>
                                    </p:animEffect>
                                    <p:set>
                                      <p:cBhvr>
                                        <p:cTn id="22" dur="1" fill="hold">
                                          <p:stCondLst>
                                            <p:cond delay="499"/>
                                          </p:stCondLst>
                                        </p:cTn>
                                        <p:tgtEl>
                                          <p:spTgt spid="4">
                                            <p:txEl>
                                              <p:pRg st="23" end="23"/>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4">
                                            <p:txEl>
                                              <p:pRg st="29" end="29"/>
                                            </p:txEl>
                                          </p:spTgt>
                                        </p:tgtEl>
                                      </p:cBhvr>
                                    </p:animEffect>
                                    <p:set>
                                      <p:cBhvr>
                                        <p:cTn id="25" dur="1" fill="hold">
                                          <p:stCondLst>
                                            <p:cond delay="499"/>
                                          </p:stCondLst>
                                        </p:cTn>
                                        <p:tgtEl>
                                          <p:spTgt spid="4">
                                            <p:txEl>
                                              <p:pRg st="29" end="29"/>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4">
                                            <p:txEl>
                                              <p:pRg st="30" end="30"/>
                                            </p:txEl>
                                          </p:spTgt>
                                        </p:tgtEl>
                                      </p:cBhvr>
                                    </p:animEffect>
                                    <p:set>
                                      <p:cBhvr>
                                        <p:cTn id="28" dur="1" fill="hold">
                                          <p:stCondLst>
                                            <p:cond delay="499"/>
                                          </p:stCondLst>
                                        </p:cTn>
                                        <p:tgtEl>
                                          <p:spTgt spid="4">
                                            <p:txEl>
                                              <p:pRg st="30" end="30"/>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4">
                                            <p:txEl>
                                              <p:pRg st="31" end="31"/>
                                            </p:txEl>
                                          </p:spTgt>
                                        </p:tgtEl>
                                      </p:cBhvr>
                                    </p:animEffect>
                                    <p:set>
                                      <p:cBhvr>
                                        <p:cTn id="31" dur="1" fill="hold">
                                          <p:stCondLst>
                                            <p:cond delay="499"/>
                                          </p:stCondLst>
                                        </p:cTn>
                                        <p:tgtEl>
                                          <p:spTgt spid="4">
                                            <p:txEl>
                                              <p:pRg st="31" end="31"/>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4">
                                            <p:txEl>
                                              <p:pRg st="40" end="40"/>
                                            </p:txEl>
                                          </p:spTgt>
                                        </p:tgtEl>
                                      </p:cBhvr>
                                    </p:animEffect>
                                    <p:set>
                                      <p:cBhvr>
                                        <p:cTn id="34" dur="1" fill="hold">
                                          <p:stCondLst>
                                            <p:cond delay="499"/>
                                          </p:stCondLst>
                                        </p:cTn>
                                        <p:tgtEl>
                                          <p:spTgt spid="4">
                                            <p:txEl>
                                              <p:pRg st="40" end="40"/>
                                            </p:txEl>
                                          </p:spTgt>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500"/>
                                        <p:tgtEl>
                                          <p:spTgt spid="4">
                                            <p:txEl>
                                              <p:pRg st="41" end="41"/>
                                            </p:txEl>
                                          </p:spTgt>
                                        </p:tgtEl>
                                      </p:cBhvr>
                                    </p:animEffect>
                                    <p:set>
                                      <p:cBhvr>
                                        <p:cTn id="37" dur="1" fill="hold">
                                          <p:stCondLst>
                                            <p:cond delay="499"/>
                                          </p:stCondLst>
                                        </p:cTn>
                                        <p:tgtEl>
                                          <p:spTgt spid="4">
                                            <p:txEl>
                                              <p:pRg st="41" end="41"/>
                                            </p:txEl>
                                          </p:spTgt>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4">
                                            <p:txEl>
                                              <p:pRg st="52" end="52"/>
                                            </p:txEl>
                                          </p:spTgt>
                                        </p:tgtEl>
                                      </p:cBhvr>
                                    </p:animEffect>
                                    <p:set>
                                      <p:cBhvr>
                                        <p:cTn id="40" dur="1" fill="hold">
                                          <p:stCondLst>
                                            <p:cond delay="499"/>
                                          </p:stCondLst>
                                        </p:cTn>
                                        <p:tgtEl>
                                          <p:spTgt spid="4">
                                            <p:txEl>
                                              <p:pRg st="52" end="52"/>
                                            </p:txEl>
                                          </p:spTgt>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500"/>
                                        <p:tgtEl>
                                          <p:spTgt spid="4">
                                            <p:txEl>
                                              <p:pRg st="53" end="53"/>
                                            </p:txEl>
                                          </p:spTgt>
                                        </p:tgtEl>
                                      </p:cBhvr>
                                    </p:animEffect>
                                    <p:set>
                                      <p:cBhvr>
                                        <p:cTn id="43" dur="1" fill="hold">
                                          <p:stCondLst>
                                            <p:cond delay="499"/>
                                          </p:stCondLst>
                                        </p:cTn>
                                        <p:tgtEl>
                                          <p:spTgt spid="4">
                                            <p:txEl>
                                              <p:pRg st="53" end="53"/>
                                            </p:txEl>
                                          </p:spTgt>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31" presetClass="entr" presetSubtype="0" fill="hold" grpId="0" nodeType="clickEffect">
                                  <p:stCondLst>
                                    <p:cond delay="0"/>
                                  </p:stCondLst>
                                  <p:childTnLst>
                                    <p:set>
                                      <p:cBhvr>
                                        <p:cTn id="47" dur="1" fill="hold">
                                          <p:stCondLst>
                                            <p:cond delay="0"/>
                                          </p:stCondLst>
                                        </p:cTn>
                                        <p:tgtEl>
                                          <p:spTgt spid="5"/>
                                        </p:tgtEl>
                                        <p:attrNameLst>
                                          <p:attrName>style.visibility</p:attrName>
                                        </p:attrNameLst>
                                      </p:cBhvr>
                                      <p:to>
                                        <p:strVal val="visible"/>
                                      </p:to>
                                    </p:set>
                                    <p:anim calcmode="lin" valueType="num">
                                      <p:cBhvr>
                                        <p:cTn id="48" dur="1000" fill="hold"/>
                                        <p:tgtEl>
                                          <p:spTgt spid="5"/>
                                        </p:tgtEl>
                                        <p:attrNameLst>
                                          <p:attrName>ppt_w</p:attrName>
                                        </p:attrNameLst>
                                      </p:cBhvr>
                                      <p:tavLst>
                                        <p:tav tm="0">
                                          <p:val>
                                            <p:fltVal val="0"/>
                                          </p:val>
                                        </p:tav>
                                        <p:tav tm="100000">
                                          <p:val>
                                            <p:strVal val="#ppt_w"/>
                                          </p:val>
                                        </p:tav>
                                      </p:tavLst>
                                    </p:anim>
                                    <p:anim calcmode="lin" valueType="num">
                                      <p:cBhvr>
                                        <p:cTn id="49" dur="1000" fill="hold"/>
                                        <p:tgtEl>
                                          <p:spTgt spid="5"/>
                                        </p:tgtEl>
                                        <p:attrNameLst>
                                          <p:attrName>ppt_h</p:attrName>
                                        </p:attrNameLst>
                                      </p:cBhvr>
                                      <p:tavLst>
                                        <p:tav tm="0">
                                          <p:val>
                                            <p:fltVal val="0"/>
                                          </p:val>
                                        </p:tav>
                                        <p:tav tm="100000">
                                          <p:val>
                                            <p:strVal val="#ppt_h"/>
                                          </p:val>
                                        </p:tav>
                                      </p:tavLst>
                                    </p:anim>
                                    <p:anim calcmode="lin" valueType="num">
                                      <p:cBhvr>
                                        <p:cTn id="50" dur="1000" fill="hold"/>
                                        <p:tgtEl>
                                          <p:spTgt spid="5"/>
                                        </p:tgtEl>
                                        <p:attrNameLst>
                                          <p:attrName>style.rotation</p:attrName>
                                        </p:attrNameLst>
                                      </p:cBhvr>
                                      <p:tavLst>
                                        <p:tav tm="0">
                                          <p:val>
                                            <p:fltVal val="90"/>
                                          </p:val>
                                        </p:tav>
                                        <p:tav tm="100000">
                                          <p:val>
                                            <p:fltVal val="0"/>
                                          </p:val>
                                        </p:tav>
                                      </p:tavLst>
                                    </p:anim>
                                    <p:animEffect transition="in" filter="fade">
                                      <p:cBhvr>
                                        <p:cTn id="5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Gemeinsam</a:t>
            </a:r>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Kirche</a:t>
            </a:r>
            <a:r>
              <a:rPr lang="en-US" sz="1800" dirty="0">
                <a:solidFill>
                  <a:schemeClr val="bg1"/>
                </a:solidFill>
                <a:latin typeface="Tahoma"/>
                <a:ea typeface="Tahoma"/>
                <a:cs typeface="Tahoma"/>
              </a:rPr>
              <a:t> sein 			    </a:t>
            </a:r>
            <a:r>
              <a:rPr lang="en-US" sz="1800" dirty="0" err="1">
                <a:solidFill>
                  <a:schemeClr val="bg1"/>
                </a:solidFill>
                <a:latin typeface="Tahoma"/>
                <a:ea typeface="Tahoma"/>
                <a:cs typeface="Tahoma"/>
              </a:rPr>
              <a:t>Ziel</a:t>
            </a:r>
            <a:r>
              <a:rPr lang="en-US" sz="1800" dirty="0">
                <a:solidFill>
                  <a:schemeClr val="bg1"/>
                </a:solidFill>
                <a:latin typeface="Tahoma"/>
                <a:ea typeface="Tahoma"/>
                <a:cs typeface="Tahoma"/>
              </a:rPr>
              <a:t> 1		         	                </a:t>
            </a:r>
            <a:r>
              <a:rPr lang="en-US" sz="1800" dirty="0" err="1">
                <a:solidFill>
                  <a:schemeClr val="bg1"/>
                </a:solidFill>
                <a:latin typeface="Tahoma"/>
                <a:ea typeface="Tahoma"/>
                <a:cs typeface="Tahoma"/>
              </a:rPr>
              <a:t>Ziele</a:t>
            </a:r>
            <a:r>
              <a:rPr lang="en-US" sz="1800" dirty="0">
                <a:solidFill>
                  <a:schemeClr val="bg1"/>
                </a:solidFill>
                <a:latin typeface="Tahoma"/>
                <a:ea typeface="Tahoma"/>
                <a:cs typeface="Tahoma"/>
              </a:rPr>
              <a:t> 2020 – 2024</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8"/>
            <a:ext cx="10515600" cy="453081"/>
          </a:xfrm>
        </p:spPr>
        <p:txBody>
          <a:bodyPr>
            <a:normAutofit fontScale="92500"/>
          </a:bodyPr>
          <a:lstStyle/>
          <a:p>
            <a:pPr marL="0" indent="0">
              <a:spcBef>
                <a:spcPts val="0"/>
              </a:spcBef>
              <a:buNone/>
            </a:pPr>
            <a:r>
              <a:rPr lang="en-US" kern="1400" dirty="0" err="1">
                <a:solidFill>
                  <a:srgbClr val="B00C0C"/>
                </a:solidFill>
                <a:latin typeface="Tahoma" panose="020B0604030504040204" pitchFamily="34" charset="0"/>
                <a:ea typeface="Tahoma" panose="020B0604030504040204" pitchFamily="34" charset="0"/>
                <a:cs typeface="Tahoma" panose="020B0604030504040204" pitchFamily="34" charset="0"/>
              </a:rPr>
              <a:t>Ziel</a:t>
            </a:r>
            <a:r>
              <a:rPr lang="en-US" kern="1400" dirty="0">
                <a:solidFill>
                  <a:srgbClr val="B00C0C"/>
                </a:solidFill>
                <a:latin typeface="Tahoma" panose="020B0604030504040204" pitchFamily="34" charset="0"/>
                <a:ea typeface="Tahoma" panose="020B0604030504040204" pitchFamily="34" charset="0"/>
                <a:cs typeface="Tahoma" panose="020B0604030504040204" pitchFamily="34" charset="0"/>
              </a:rPr>
              <a:t> 1	: </a:t>
            </a:r>
            <a:r>
              <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rPr>
              <a:t>Die evangelischen Kirchen vertiefen ihre Kirchengemeinschaft. </a:t>
            </a:r>
          </a:p>
          <a:p>
            <a:pPr marL="0" indent="0">
              <a:buNone/>
            </a:pPr>
            <a:endParaRPr lang="de-DE" dirty="0"/>
          </a:p>
        </p:txBody>
      </p:sp>
      <p:sp>
        <p:nvSpPr>
          <p:cNvPr id="4" name="Textfeld 3"/>
          <p:cNvSpPr txBox="1"/>
          <p:nvPr/>
        </p:nvSpPr>
        <p:spPr>
          <a:xfrm>
            <a:off x="838200" y="1852313"/>
            <a:ext cx="10515599" cy="4524315"/>
          </a:xfrm>
          <a:prstGeom prst="rect">
            <a:avLst/>
          </a:prstGeom>
          <a:noFill/>
        </p:spPr>
        <p:txBody>
          <a:bodyPr wrap="square" numCol="6" spcCol="72000" rtlCol="0">
            <a:spAutoFit/>
          </a:bodyPr>
          <a:lstStyle/>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1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vertieft die Beziehungen ihrer Kirchen in ihren Regionen und in Europa.</a:t>
            </a: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2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klärt die Rechte und Pflichten der Mitgliedskirchen innerhalb der Kirchen-gemeinschaft.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3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führt Gottesdienst-konsultationen durch und veröffentlicht liturgische Hilfen zu besonderen Anlässen. </a:t>
            </a:r>
          </a:p>
          <a:p>
            <a:r>
              <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4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fördert den Bildungsaus-tausch der Mitglieds-kirchen.</a:t>
            </a:r>
          </a:p>
          <a:p>
            <a:r>
              <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5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beteiligt in ihren Arbeits-prozessen junge Menschen. </a:t>
            </a: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6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vernetzt Akteure, die an Transforma-</a:t>
            </a:r>
            <a:r>
              <a:rPr lang="de-DE" dirty="0" err="1">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tionsprozessen</a:t>
            </a:r>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in den Mitgliedskirchen beteiligt sind. </a:t>
            </a:r>
          </a:p>
        </p:txBody>
      </p:sp>
      <p:sp>
        <p:nvSpPr>
          <p:cNvPr id="5" name="Textfeld 4">
            <a:extLst>
              <a:ext uri="{FF2B5EF4-FFF2-40B4-BE49-F238E27FC236}">
                <a16:creationId xmlns:a16="http://schemas.microsoft.com/office/drawing/2014/main" id="{0F24B22B-470A-41C4-8EA8-161310E46A80}"/>
              </a:ext>
            </a:extLst>
          </p:cNvPr>
          <p:cNvSpPr txBox="1"/>
          <p:nvPr/>
        </p:nvSpPr>
        <p:spPr>
          <a:xfrm>
            <a:off x="690524" y="4894702"/>
            <a:ext cx="11137557" cy="1754326"/>
          </a:xfrm>
          <a:prstGeom prst="rect">
            <a:avLst/>
          </a:prstGeom>
          <a:noFill/>
        </p:spPr>
        <p:txBody>
          <a:bodyPr wrap="square" rtlCol="0">
            <a:spAutoFit/>
          </a:bodyPr>
          <a:lstStyle/>
          <a:p>
            <a:r>
              <a:rPr lang="de-DE" dirty="0">
                <a:latin typeface="Tahoma" panose="020B0604030504040204" pitchFamily="34" charset="0"/>
                <a:ea typeface="Tahoma" panose="020B0604030504040204" pitchFamily="34" charset="0"/>
                <a:cs typeface="Tahoma" panose="020B0604030504040204" pitchFamily="34" charset="0"/>
              </a:rPr>
              <a:t>Die GEKE klärt welche Folgen sich aus der Leuenberger Konkordie und den bisherigen Lehrgesprächen für das Zusammenleben in der Kirchengemeinschaft ergeben und gibt Anregungen zur Umsetzung in den Mitgliedskirchen. Die GEKE stellt durch ihre Ordnungen sicher, dass die Mitgliedskirchen sich aktiv in die Arbeit der GEKE einbringen können. Sie setzt sich dafür ein, dass die Mitgliedskirchen die Arbeit der GEKE personell und finanziell unterstützen. Die GEKE beobachtet, wie die Mitgliedskirchen die Arbeitsergebnisse der GEKE rezipieren und unterstützt sie bei der Rezeption. </a:t>
            </a:r>
          </a:p>
        </p:txBody>
      </p:sp>
    </p:spTree>
    <p:extLst>
      <p:ext uri="{BB962C8B-B14F-4D97-AF65-F5344CB8AC3E}">
        <p14:creationId xmlns:p14="http://schemas.microsoft.com/office/powerpoint/2010/main" val="3085189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
                                            <p:txEl>
                                              <p:pRg st="0" end="0"/>
                                            </p:txEl>
                                          </p:spTgt>
                                        </p:tgtEl>
                                      </p:cBhvr>
                                    </p:animEffect>
                                    <p:set>
                                      <p:cBhvr>
                                        <p:cTn id="7" dur="1" fill="hold">
                                          <p:stCondLst>
                                            <p:cond delay="499"/>
                                          </p:stCondLst>
                                        </p:cTn>
                                        <p:tgtEl>
                                          <p:spTgt spid="4">
                                            <p:txEl>
                                              <p:pRg st="0" end="0"/>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4">
                                            <p:txEl>
                                              <p:pRg st="1" end="1"/>
                                            </p:txEl>
                                          </p:spTgt>
                                        </p:tgtEl>
                                      </p:cBhvr>
                                    </p:animEffect>
                                    <p:set>
                                      <p:cBhvr>
                                        <p:cTn id="10" dur="1" fill="hold">
                                          <p:stCondLst>
                                            <p:cond delay="499"/>
                                          </p:stCondLst>
                                        </p:cTn>
                                        <p:tgtEl>
                                          <p:spTgt spid="4">
                                            <p:txEl>
                                              <p:pRg st="1" end="1"/>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4">
                                            <p:txEl>
                                              <p:pRg st="21" end="21"/>
                                            </p:txEl>
                                          </p:spTgt>
                                        </p:tgtEl>
                                      </p:cBhvr>
                                    </p:animEffect>
                                    <p:set>
                                      <p:cBhvr>
                                        <p:cTn id="13" dur="1" fill="hold">
                                          <p:stCondLst>
                                            <p:cond delay="499"/>
                                          </p:stCondLst>
                                        </p:cTn>
                                        <p:tgtEl>
                                          <p:spTgt spid="4">
                                            <p:txEl>
                                              <p:pRg st="21" end="21"/>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4">
                                            <p:txEl>
                                              <p:pRg st="22" end="22"/>
                                            </p:txEl>
                                          </p:spTgt>
                                        </p:tgtEl>
                                      </p:cBhvr>
                                    </p:animEffect>
                                    <p:set>
                                      <p:cBhvr>
                                        <p:cTn id="16" dur="1" fill="hold">
                                          <p:stCondLst>
                                            <p:cond delay="499"/>
                                          </p:stCondLst>
                                        </p:cTn>
                                        <p:tgtEl>
                                          <p:spTgt spid="4">
                                            <p:txEl>
                                              <p:pRg st="22" end="22"/>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4">
                                            <p:txEl>
                                              <p:pRg st="23" end="23"/>
                                            </p:txEl>
                                          </p:spTgt>
                                        </p:tgtEl>
                                      </p:cBhvr>
                                    </p:animEffect>
                                    <p:set>
                                      <p:cBhvr>
                                        <p:cTn id="19" dur="1" fill="hold">
                                          <p:stCondLst>
                                            <p:cond delay="499"/>
                                          </p:stCondLst>
                                        </p:cTn>
                                        <p:tgtEl>
                                          <p:spTgt spid="4">
                                            <p:txEl>
                                              <p:pRg st="23" end="23"/>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4">
                                            <p:txEl>
                                              <p:pRg st="29" end="29"/>
                                            </p:txEl>
                                          </p:spTgt>
                                        </p:tgtEl>
                                      </p:cBhvr>
                                    </p:animEffect>
                                    <p:set>
                                      <p:cBhvr>
                                        <p:cTn id="22" dur="1" fill="hold">
                                          <p:stCondLst>
                                            <p:cond delay="499"/>
                                          </p:stCondLst>
                                        </p:cTn>
                                        <p:tgtEl>
                                          <p:spTgt spid="4">
                                            <p:txEl>
                                              <p:pRg st="29" end="29"/>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4">
                                            <p:txEl>
                                              <p:pRg st="30" end="30"/>
                                            </p:txEl>
                                          </p:spTgt>
                                        </p:tgtEl>
                                      </p:cBhvr>
                                    </p:animEffect>
                                    <p:set>
                                      <p:cBhvr>
                                        <p:cTn id="25" dur="1" fill="hold">
                                          <p:stCondLst>
                                            <p:cond delay="499"/>
                                          </p:stCondLst>
                                        </p:cTn>
                                        <p:tgtEl>
                                          <p:spTgt spid="4">
                                            <p:txEl>
                                              <p:pRg st="30" end="30"/>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4">
                                            <p:txEl>
                                              <p:pRg st="31" end="31"/>
                                            </p:txEl>
                                          </p:spTgt>
                                        </p:tgtEl>
                                      </p:cBhvr>
                                    </p:animEffect>
                                    <p:set>
                                      <p:cBhvr>
                                        <p:cTn id="28" dur="1" fill="hold">
                                          <p:stCondLst>
                                            <p:cond delay="499"/>
                                          </p:stCondLst>
                                        </p:cTn>
                                        <p:tgtEl>
                                          <p:spTgt spid="4">
                                            <p:txEl>
                                              <p:pRg st="31" end="31"/>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4">
                                            <p:txEl>
                                              <p:pRg st="40" end="40"/>
                                            </p:txEl>
                                          </p:spTgt>
                                        </p:tgtEl>
                                      </p:cBhvr>
                                    </p:animEffect>
                                    <p:set>
                                      <p:cBhvr>
                                        <p:cTn id="31" dur="1" fill="hold">
                                          <p:stCondLst>
                                            <p:cond delay="499"/>
                                          </p:stCondLst>
                                        </p:cTn>
                                        <p:tgtEl>
                                          <p:spTgt spid="4">
                                            <p:txEl>
                                              <p:pRg st="40" end="40"/>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4">
                                            <p:txEl>
                                              <p:pRg st="41" end="41"/>
                                            </p:txEl>
                                          </p:spTgt>
                                        </p:tgtEl>
                                      </p:cBhvr>
                                    </p:animEffect>
                                    <p:set>
                                      <p:cBhvr>
                                        <p:cTn id="34" dur="1" fill="hold">
                                          <p:stCondLst>
                                            <p:cond delay="499"/>
                                          </p:stCondLst>
                                        </p:cTn>
                                        <p:tgtEl>
                                          <p:spTgt spid="4">
                                            <p:txEl>
                                              <p:pRg st="41" end="41"/>
                                            </p:txEl>
                                          </p:spTgt>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500"/>
                                        <p:tgtEl>
                                          <p:spTgt spid="4">
                                            <p:txEl>
                                              <p:pRg st="52" end="52"/>
                                            </p:txEl>
                                          </p:spTgt>
                                        </p:tgtEl>
                                      </p:cBhvr>
                                    </p:animEffect>
                                    <p:set>
                                      <p:cBhvr>
                                        <p:cTn id="37" dur="1" fill="hold">
                                          <p:stCondLst>
                                            <p:cond delay="499"/>
                                          </p:stCondLst>
                                        </p:cTn>
                                        <p:tgtEl>
                                          <p:spTgt spid="4">
                                            <p:txEl>
                                              <p:pRg st="52" end="52"/>
                                            </p:txEl>
                                          </p:spTgt>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4">
                                            <p:txEl>
                                              <p:pRg st="53" end="53"/>
                                            </p:txEl>
                                          </p:spTgt>
                                        </p:tgtEl>
                                      </p:cBhvr>
                                    </p:animEffect>
                                    <p:set>
                                      <p:cBhvr>
                                        <p:cTn id="40" dur="1" fill="hold">
                                          <p:stCondLst>
                                            <p:cond delay="499"/>
                                          </p:stCondLst>
                                        </p:cTn>
                                        <p:tgtEl>
                                          <p:spTgt spid="4">
                                            <p:txEl>
                                              <p:pRg st="53" end="53"/>
                                            </p:txEl>
                                          </p:spTgt>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p:cTn id="45" dur="1000" fill="hold"/>
                                        <p:tgtEl>
                                          <p:spTgt spid="5"/>
                                        </p:tgtEl>
                                        <p:attrNameLst>
                                          <p:attrName>ppt_w</p:attrName>
                                        </p:attrNameLst>
                                      </p:cBhvr>
                                      <p:tavLst>
                                        <p:tav tm="0">
                                          <p:val>
                                            <p:fltVal val="0"/>
                                          </p:val>
                                        </p:tav>
                                        <p:tav tm="100000">
                                          <p:val>
                                            <p:strVal val="#ppt_w"/>
                                          </p:val>
                                        </p:tav>
                                      </p:tavLst>
                                    </p:anim>
                                    <p:anim calcmode="lin" valueType="num">
                                      <p:cBhvr>
                                        <p:cTn id="46" dur="1000" fill="hold"/>
                                        <p:tgtEl>
                                          <p:spTgt spid="5"/>
                                        </p:tgtEl>
                                        <p:attrNameLst>
                                          <p:attrName>ppt_h</p:attrName>
                                        </p:attrNameLst>
                                      </p:cBhvr>
                                      <p:tavLst>
                                        <p:tav tm="0">
                                          <p:val>
                                            <p:fltVal val="0"/>
                                          </p:val>
                                        </p:tav>
                                        <p:tav tm="100000">
                                          <p:val>
                                            <p:strVal val="#ppt_h"/>
                                          </p:val>
                                        </p:tav>
                                      </p:tavLst>
                                    </p:anim>
                                    <p:anim calcmode="lin" valueType="num">
                                      <p:cBhvr>
                                        <p:cTn id="47" dur="1000" fill="hold"/>
                                        <p:tgtEl>
                                          <p:spTgt spid="5"/>
                                        </p:tgtEl>
                                        <p:attrNameLst>
                                          <p:attrName>style.rotation</p:attrName>
                                        </p:attrNameLst>
                                      </p:cBhvr>
                                      <p:tavLst>
                                        <p:tav tm="0">
                                          <p:val>
                                            <p:fltVal val="90"/>
                                          </p:val>
                                        </p:tav>
                                        <p:tav tm="100000">
                                          <p:val>
                                            <p:fltVal val="0"/>
                                          </p:val>
                                        </p:tav>
                                      </p:tavLst>
                                    </p:anim>
                                    <p:animEffect transition="in" filter="fade">
                                      <p:cBhvr>
                                        <p:cTn id="48"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57513"/>
          </a:xfrm>
          <a:solidFill>
            <a:schemeClr val="accent1"/>
          </a:solidFill>
          <a:ln>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Gemeinsam</a:t>
            </a:r>
            <a:r>
              <a:rPr lang="en-US" sz="1800" dirty="0">
                <a:solidFill>
                  <a:schemeClr val="bg1"/>
                </a:solidFill>
                <a:latin typeface="Tahoma"/>
                <a:ea typeface="Tahoma"/>
                <a:cs typeface="Tahoma"/>
              </a:rPr>
              <a:t> </a:t>
            </a:r>
            <a:r>
              <a:rPr lang="en-US" sz="1800" dirty="0" err="1">
                <a:solidFill>
                  <a:schemeClr val="bg1"/>
                </a:solidFill>
                <a:latin typeface="Tahoma"/>
                <a:ea typeface="Tahoma"/>
                <a:cs typeface="Tahoma"/>
              </a:rPr>
              <a:t>Kirche</a:t>
            </a:r>
            <a:r>
              <a:rPr lang="en-US" sz="1800" dirty="0">
                <a:solidFill>
                  <a:schemeClr val="bg1"/>
                </a:solidFill>
                <a:latin typeface="Tahoma"/>
                <a:ea typeface="Tahoma"/>
                <a:cs typeface="Tahoma"/>
              </a:rPr>
              <a:t> sein 			    </a:t>
            </a:r>
            <a:r>
              <a:rPr lang="en-US" sz="1800" dirty="0" err="1">
                <a:solidFill>
                  <a:schemeClr val="bg1"/>
                </a:solidFill>
                <a:latin typeface="Tahoma"/>
                <a:ea typeface="Tahoma"/>
                <a:cs typeface="Tahoma"/>
              </a:rPr>
              <a:t>Ziel</a:t>
            </a:r>
            <a:r>
              <a:rPr lang="en-US" sz="1800" dirty="0">
                <a:solidFill>
                  <a:schemeClr val="bg1"/>
                </a:solidFill>
                <a:latin typeface="Tahoma"/>
                <a:ea typeface="Tahoma"/>
                <a:cs typeface="Tahoma"/>
              </a:rPr>
              <a:t> 1		         	                </a:t>
            </a:r>
            <a:r>
              <a:rPr lang="en-US" sz="1800" dirty="0" err="1">
                <a:solidFill>
                  <a:schemeClr val="bg1"/>
                </a:solidFill>
                <a:latin typeface="Tahoma"/>
                <a:ea typeface="Tahoma"/>
                <a:cs typeface="Tahoma"/>
              </a:rPr>
              <a:t>Ziele</a:t>
            </a:r>
            <a:r>
              <a:rPr lang="en-US" sz="1800" dirty="0">
                <a:solidFill>
                  <a:schemeClr val="bg1"/>
                </a:solidFill>
                <a:latin typeface="Tahoma"/>
                <a:ea typeface="Tahoma"/>
                <a:cs typeface="Tahoma"/>
              </a:rPr>
              <a:t> 2020 – 2024</a:t>
            </a:r>
            <a:endParaRPr lang="de-DE" sz="1800" dirty="0">
              <a:solidFill>
                <a:schemeClr val="bg1"/>
              </a:solidFill>
              <a:latin typeface="Tahoma"/>
              <a:ea typeface="Tahoma"/>
              <a:cs typeface="Tahoma"/>
            </a:endParaRPr>
          </a:p>
        </p:txBody>
      </p:sp>
      <p:sp>
        <p:nvSpPr>
          <p:cNvPr id="3" name="Inhaltsplatzhalter 2"/>
          <p:cNvSpPr>
            <a:spLocks noGrp="1"/>
          </p:cNvSpPr>
          <p:nvPr>
            <p:ph idx="1"/>
          </p:nvPr>
        </p:nvSpPr>
        <p:spPr>
          <a:xfrm>
            <a:off x="838200" y="1301578"/>
            <a:ext cx="10515600" cy="453081"/>
          </a:xfrm>
        </p:spPr>
        <p:txBody>
          <a:bodyPr>
            <a:normAutofit fontScale="92500"/>
          </a:bodyPr>
          <a:lstStyle/>
          <a:p>
            <a:pPr marL="0" indent="0">
              <a:spcBef>
                <a:spcPts val="0"/>
              </a:spcBef>
              <a:buNone/>
            </a:pPr>
            <a:r>
              <a:rPr lang="en-US" kern="1400" dirty="0" err="1">
                <a:solidFill>
                  <a:srgbClr val="B00C0C"/>
                </a:solidFill>
                <a:latin typeface="Tahoma" panose="020B0604030504040204" pitchFamily="34" charset="0"/>
                <a:ea typeface="Tahoma" panose="020B0604030504040204" pitchFamily="34" charset="0"/>
                <a:cs typeface="Tahoma" panose="020B0604030504040204" pitchFamily="34" charset="0"/>
              </a:rPr>
              <a:t>Ziel</a:t>
            </a:r>
            <a:r>
              <a:rPr lang="en-US" kern="1400" dirty="0">
                <a:solidFill>
                  <a:srgbClr val="B00C0C"/>
                </a:solidFill>
                <a:latin typeface="Tahoma" panose="020B0604030504040204" pitchFamily="34" charset="0"/>
                <a:ea typeface="Tahoma" panose="020B0604030504040204" pitchFamily="34" charset="0"/>
                <a:cs typeface="Tahoma" panose="020B0604030504040204" pitchFamily="34" charset="0"/>
              </a:rPr>
              <a:t> 1	: </a:t>
            </a:r>
            <a:r>
              <a:rPr lang="de-DE" kern="1400" dirty="0">
                <a:solidFill>
                  <a:srgbClr val="B00C0C"/>
                </a:solidFill>
                <a:latin typeface="Tahoma" panose="020B0604030504040204" pitchFamily="34" charset="0"/>
                <a:ea typeface="Tahoma" panose="020B0604030504040204" pitchFamily="34" charset="0"/>
                <a:cs typeface="Tahoma" panose="020B0604030504040204" pitchFamily="34" charset="0"/>
              </a:rPr>
              <a:t>Die evangelischen Kirchen vertiefen ihre Kirchengemeinschaft. </a:t>
            </a:r>
          </a:p>
          <a:p>
            <a:pPr marL="0" indent="0">
              <a:buNone/>
            </a:pPr>
            <a:endParaRPr lang="de-DE" dirty="0"/>
          </a:p>
        </p:txBody>
      </p:sp>
      <p:sp>
        <p:nvSpPr>
          <p:cNvPr id="4" name="Textfeld 3"/>
          <p:cNvSpPr txBox="1"/>
          <p:nvPr/>
        </p:nvSpPr>
        <p:spPr>
          <a:xfrm>
            <a:off x="838200" y="1852313"/>
            <a:ext cx="10515599" cy="4524315"/>
          </a:xfrm>
          <a:prstGeom prst="rect">
            <a:avLst/>
          </a:prstGeom>
          <a:noFill/>
        </p:spPr>
        <p:txBody>
          <a:bodyPr wrap="square" numCol="6" spcCol="72000" rtlCol="0">
            <a:spAutoFit/>
          </a:bodyPr>
          <a:lstStyle/>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1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vertieft die Beziehungen ihrer Kirchen in ihren Regionen und in Europa.</a:t>
            </a: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2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klärt die Rechte und Pflichten der Mitgliedskirchen innerhalb der Kirchen-gemeinschaft.</a:t>
            </a:r>
          </a:p>
          <a:p>
            <a:r>
              <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3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führt Gottesdienst-konsultationen durch und veröffentlicht liturgische Hilfen zu besonderen Anlässen. </a:t>
            </a:r>
          </a:p>
          <a:p>
            <a:r>
              <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4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fördert den Bildungsaus-tausch der Mitglieds-kirchen</a:t>
            </a:r>
          </a:p>
          <a:p>
            <a:r>
              <a:rPr lang="en-US"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a:t>
            </a: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US"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5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beteiligt in ihren Arbeits-prozessen junge Menschen. </a:t>
            </a: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endParaRPr lang="en-GB"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Maßnahme 6 </a:t>
            </a:r>
          </a:p>
          <a:p>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Die GEKE vernetzt Akteure, die an Transforma-</a:t>
            </a:r>
            <a:r>
              <a:rPr lang="de-DE" dirty="0" err="1">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tionsprozessen</a:t>
            </a:r>
            <a:r>
              <a:rPr lang="de-DE"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 in den Mitgliedskirchen beteiligt sind. </a:t>
            </a:r>
          </a:p>
        </p:txBody>
      </p:sp>
      <p:sp>
        <p:nvSpPr>
          <p:cNvPr id="5" name="Textfeld 4">
            <a:extLst>
              <a:ext uri="{FF2B5EF4-FFF2-40B4-BE49-F238E27FC236}">
                <a16:creationId xmlns:a16="http://schemas.microsoft.com/office/drawing/2014/main" id="{0F24B22B-470A-41C4-8EA8-161310E46A80}"/>
              </a:ext>
            </a:extLst>
          </p:cNvPr>
          <p:cNvSpPr txBox="1"/>
          <p:nvPr/>
        </p:nvSpPr>
        <p:spPr>
          <a:xfrm>
            <a:off x="690524" y="4894702"/>
            <a:ext cx="11137557" cy="1477328"/>
          </a:xfrm>
          <a:prstGeom prst="rect">
            <a:avLst/>
          </a:prstGeom>
          <a:noFill/>
        </p:spPr>
        <p:txBody>
          <a:bodyPr wrap="square" rtlCol="0">
            <a:spAutoFit/>
          </a:bodyPr>
          <a:lstStyle/>
          <a:p>
            <a:r>
              <a:rPr lang="de-DE" dirty="0">
                <a:latin typeface="Tahoma" panose="020B0604030504040204" pitchFamily="34" charset="0"/>
                <a:ea typeface="Tahoma" panose="020B0604030504040204" pitchFamily="34" charset="0"/>
                <a:cs typeface="Tahoma" panose="020B0604030504040204" pitchFamily="34" charset="0"/>
              </a:rPr>
              <a:t>Die Gottesdienstkonsultationen geben Anregungen, wie die Kirchengemeinschaft im Gottesdienst sichtbar wird. Die gegenseitige Anerkennung der Ämter wird dadurch unterstrichen, dass in den Ordinationsformularen der Mitgliedskirchen eine Bezugnahme auf die GEKE aufgenommen wird. Die GEKE nimmt ihre Verantwortung für Europa auch durch Gottesdienste zu besonderen Anlässen wie Gedenktagen, europäischen politischen Ereignissen oder Katastrophen wahr. </a:t>
            </a:r>
          </a:p>
        </p:txBody>
      </p:sp>
    </p:spTree>
    <p:extLst>
      <p:ext uri="{BB962C8B-B14F-4D97-AF65-F5344CB8AC3E}">
        <p14:creationId xmlns:p14="http://schemas.microsoft.com/office/powerpoint/2010/main" val="4245252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
                                            <p:txEl>
                                              <p:pRg st="0" end="0"/>
                                            </p:txEl>
                                          </p:spTgt>
                                        </p:tgtEl>
                                      </p:cBhvr>
                                    </p:animEffect>
                                    <p:set>
                                      <p:cBhvr>
                                        <p:cTn id="7" dur="1" fill="hold">
                                          <p:stCondLst>
                                            <p:cond delay="499"/>
                                          </p:stCondLst>
                                        </p:cTn>
                                        <p:tgtEl>
                                          <p:spTgt spid="4">
                                            <p:txEl>
                                              <p:pRg st="0" end="0"/>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4">
                                            <p:txEl>
                                              <p:pRg st="1" end="1"/>
                                            </p:txEl>
                                          </p:spTgt>
                                        </p:tgtEl>
                                      </p:cBhvr>
                                    </p:animEffect>
                                    <p:set>
                                      <p:cBhvr>
                                        <p:cTn id="10" dur="1" fill="hold">
                                          <p:stCondLst>
                                            <p:cond delay="499"/>
                                          </p:stCondLst>
                                        </p:cTn>
                                        <p:tgtEl>
                                          <p:spTgt spid="4">
                                            <p:txEl>
                                              <p:pRg st="1" end="1"/>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4">
                                            <p:txEl>
                                              <p:pRg st="11" end="11"/>
                                            </p:txEl>
                                          </p:spTgt>
                                        </p:tgtEl>
                                      </p:cBhvr>
                                    </p:animEffect>
                                    <p:set>
                                      <p:cBhvr>
                                        <p:cTn id="13" dur="1" fill="hold">
                                          <p:stCondLst>
                                            <p:cond delay="499"/>
                                          </p:stCondLst>
                                        </p:cTn>
                                        <p:tgtEl>
                                          <p:spTgt spid="4">
                                            <p:txEl>
                                              <p:pRg st="11" end="11"/>
                                            </p:txEl>
                                          </p:spTgt>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500"/>
                                        <p:tgtEl>
                                          <p:spTgt spid="4">
                                            <p:txEl>
                                              <p:pRg st="12" end="12"/>
                                            </p:txEl>
                                          </p:spTgt>
                                        </p:tgtEl>
                                      </p:cBhvr>
                                    </p:animEffect>
                                    <p:set>
                                      <p:cBhvr>
                                        <p:cTn id="16" dur="1" fill="hold">
                                          <p:stCondLst>
                                            <p:cond delay="499"/>
                                          </p:stCondLst>
                                        </p:cTn>
                                        <p:tgtEl>
                                          <p:spTgt spid="4">
                                            <p:txEl>
                                              <p:pRg st="12" end="12"/>
                                            </p:txEl>
                                          </p:spTgt>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4">
                                            <p:txEl>
                                              <p:pRg st="13" end="13"/>
                                            </p:txEl>
                                          </p:spTgt>
                                        </p:tgtEl>
                                      </p:cBhvr>
                                    </p:animEffect>
                                    <p:set>
                                      <p:cBhvr>
                                        <p:cTn id="19" dur="1" fill="hold">
                                          <p:stCondLst>
                                            <p:cond delay="499"/>
                                          </p:stCondLst>
                                        </p:cTn>
                                        <p:tgtEl>
                                          <p:spTgt spid="4">
                                            <p:txEl>
                                              <p:pRg st="13" end="13"/>
                                            </p:txEl>
                                          </p:spTgt>
                                        </p:tgtEl>
                                        <p:attrNameLst>
                                          <p:attrName>style.visibility</p:attrName>
                                        </p:attrNameLst>
                                      </p:cBhvr>
                                      <p:to>
                                        <p:strVal val="hidden"/>
                                      </p:to>
                                    </p:set>
                                  </p:childTnLst>
                                </p:cTn>
                              </p:par>
                              <p:par>
                                <p:cTn id="20" presetID="10" presetClass="exit" presetSubtype="0" fill="hold" nodeType="withEffect">
                                  <p:stCondLst>
                                    <p:cond delay="0"/>
                                  </p:stCondLst>
                                  <p:childTnLst>
                                    <p:animEffect transition="out" filter="fade">
                                      <p:cBhvr>
                                        <p:cTn id="21" dur="500"/>
                                        <p:tgtEl>
                                          <p:spTgt spid="4">
                                            <p:txEl>
                                              <p:pRg st="29" end="29"/>
                                            </p:txEl>
                                          </p:spTgt>
                                        </p:tgtEl>
                                      </p:cBhvr>
                                    </p:animEffect>
                                    <p:set>
                                      <p:cBhvr>
                                        <p:cTn id="22" dur="1" fill="hold">
                                          <p:stCondLst>
                                            <p:cond delay="499"/>
                                          </p:stCondLst>
                                        </p:cTn>
                                        <p:tgtEl>
                                          <p:spTgt spid="4">
                                            <p:txEl>
                                              <p:pRg st="29" end="29"/>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4">
                                            <p:txEl>
                                              <p:pRg st="30" end="30"/>
                                            </p:txEl>
                                          </p:spTgt>
                                        </p:tgtEl>
                                      </p:cBhvr>
                                    </p:animEffect>
                                    <p:set>
                                      <p:cBhvr>
                                        <p:cTn id="25" dur="1" fill="hold">
                                          <p:stCondLst>
                                            <p:cond delay="499"/>
                                          </p:stCondLst>
                                        </p:cTn>
                                        <p:tgtEl>
                                          <p:spTgt spid="4">
                                            <p:txEl>
                                              <p:pRg st="30" end="30"/>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4">
                                            <p:txEl>
                                              <p:pRg st="31" end="31"/>
                                            </p:txEl>
                                          </p:spTgt>
                                        </p:tgtEl>
                                      </p:cBhvr>
                                    </p:animEffect>
                                    <p:set>
                                      <p:cBhvr>
                                        <p:cTn id="28" dur="1" fill="hold">
                                          <p:stCondLst>
                                            <p:cond delay="499"/>
                                          </p:stCondLst>
                                        </p:cTn>
                                        <p:tgtEl>
                                          <p:spTgt spid="4">
                                            <p:txEl>
                                              <p:pRg st="31" end="31"/>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4">
                                            <p:txEl>
                                              <p:pRg st="40" end="40"/>
                                            </p:txEl>
                                          </p:spTgt>
                                        </p:tgtEl>
                                      </p:cBhvr>
                                    </p:animEffect>
                                    <p:set>
                                      <p:cBhvr>
                                        <p:cTn id="31" dur="1" fill="hold">
                                          <p:stCondLst>
                                            <p:cond delay="499"/>
                                          </p:stCondLst>
                                        </p:cTn>
                                        <p:tgtEl>
                                          <p:spTgt spid="4">
                                            <p:txEl>
                                              <p:pRg st="40" end="40"/>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4">
                                            <p:txEl>
                                              <p:pRg st="41" end="41"/>
                                            </p:txEl>
                                          </p:spTgt>
                                        </p:tgtEl>
                                      </p:cBhvr>
                                    </p:animEffect>
                                    <p:set>
                                      <p:cBhvr>
                                        <p:cTn id="34" dur="1" fill="hold">
                                          <p:stCondLst>
                                            <p:cond delay="499"/>
                                          </p:stCondLst>
                                        </p:cTn>
                                        <p:tgtEl>
                                          <p:spTgt spid="4">
                                            <p:txEl>
                                              <p:pRg st="41" end="41"/>
                                            </p:txEl>
                                          </p:spTgt>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500"/>
                                        <p:tgtEl>
                                          <p:spTgt spid="4">
                                            <p:txEl>
                                              <p:pRg st="52" end="52"/>
                                            </p:txEl>
                                          </p:spTgt>
                                        </p:tgtEl>
                                      </p:cBhvr>
                                    </p:animEffect>
                                    <p:set>
                                      <p:cBhvr>
                                        <p:cTn id="37" dur="1" fill="hold">
                                          <p:stCondLst>
                                            <p:cond delay="499"/>
                                          </p:stCondLst>
                                        </p:cTn>
                                        <p:tgtEl>
                                          <p:spTgt spid="4">
                                            <p:txEl>
                                              <p:pRg st="52" end="52"/>
                                            </p:txEl>
                                          </p:spTgt>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4">
                                            <p:txEl>
                                              <p:pRg st="53" end="53"/>
                                            </p:txEl>
                                          </p:spTgt>
                                        </p:tgtEl>
                                      </p:cBhvr>
                                    </p:animEffect>
                                    <p:set>
                                      <p:cBhvr>
                                        <p:cTn id="40" dur="1" fill="hold">
                                          <p:stCondLst>
                                            <p:cond delay="499"/>
                                          </p:stCondLst>
                                        </p:cTn>
                                        <p:tgtEl>
                                          <p:spTgt spid="4">
                                            <p:txEl>
                                              <p:pRg st="53" end="53"/>
                                            </p:txEl>
                                          </p:spTgt>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p:cTn id="45" dur="1000" fill="hold"/>
                                        <p:tgtEl>
                                          <p:spTgt spid="5"/>
                                        </p:tgtEl>
                                        <p:attrNameLst>
                                          <p:attrName>ppt_w</p:attrName>
                                        </p:attrNameLst>
                                      </p:cBhvr>
                                      <p:tavLst>
                                        <p:tav tm="0">
                                          <p:val>
                                            <p:fltVal val="0"/>
                                          </p:val>
                                        </p:tav>
                                        <p:tav tm="100000">
                                          <p:val>
                                            <p:strVal val="#ppt_w"/>
                                          </p:val>
                                        </p:tav>
                                      </p:tavLst>
                                    </p:anim>
                                    <p:anim calcmode="lin" valueType="num">
                                      <p:cBhvr>
                                        <p:cTn id="46" dur="1000" fill="hold"/>
                                        <p:tgtEl>
                                          <p:spTgt spid="5"/>
                                        </p:tgtEl>
                                        <p:attrNameLst>
                                          <p:attrName>ppt_h</p:attrName>
                                        </p:attrNameLst>
                                      </p:cBhvr>
                                      <p:tavLst>
                                        <p:tav tm="0">
                                          <p:val>
                                            <p:fltVal val="0"/>
                                          </p:val>
                                        </p:tav>
                                        <p:tav tm="100000">
                                          <p:val>
                                            <p:strVal val="#ppt_h"/>
                                          </p:val>
                                        </p:tav>
                                      </p:tavLst>
                                    </p:anim>
                                    <p:anim calcmode="lin" valueType="num">
                                      <p:cBhvr>
                                        <p:cTn id="47" dur="1000" fill="hold"/>
                                        <p:tgtEl>
                                          <p:spTgt spid="5"/>
                                        </p:tgtEl>
                                        <p:attrNameLst>
                                          <p:attrName>style.rotation</p:attrName>
                                        </p:attrNameLst>
                                      </p:cBhvr>
                                      <p:tavLst>
                                        <p:tav tm="0">
                                          <p:val>
                                            <p:fltVal val="90"/>
                                          </p:val>
                                        </p:tav>
                                        <p:tav tm="100000">
                                          <p:val>
                                            <p:fltVal val="0"/>
                                          </p:val>
                                        </p:tav>
                                      </p:tavLst>
                                    </p:anim>
                                    <p:animEffect transition="in" filter="fade">
                                      <p:cBhvr>
                                        <p:cTn id="48"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49EDA76759803E46A7BD0A6E7E6F34B3" ma:contentTypeVersion="7" ma:contentTypeDescription="Ein neues Dokument erstellen." ma:contentTypeScope="" ma:versionID="1cf7599467866b57320c803cbceb771e">
  <xsd:schema xmlns:xsd="http://www.w3.org/2001/XMLSchema" xmlns:xs="http://www.w3.org/2001/XMLSchema" xmlns:p="http://schemas.microsoft.com/office/2006/metadata/properties" xmlns:ns3="b1d08aea-4f57-46df-af4b-4156de7e635a" xmlns:ns4="d364e538-0fa7-486c-b608-558d984a1d53" targetNamespace="http://schemas.microsoft.com/office/2006/metadata/properties" ma:root="true" ma:fieldsID="691b97268e59f03e2e2081f6b3439d10" ns3:_="" ns4:_="">
    <xsd:import namespace="b1d08aea-4f57-46df-af4b-4156de7e635a"/>
    <xsd:import namespace="d364e538-0fa7-486c-b608-558d984a1d53"/>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1d08aea-4f57-46df-af4b-4156de7e635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364e538-0fa7-486c-b608-558d984a1d53" elementFormDefault="qualified">
    <xsd:import namespace="http://schemas.microsoft.com/office/2006/documentManagement/types"/>
    <xsd:import namespace="http://schemas.microsoft.com/office/infopath/2007/PartnerControls"/>
    <xsd:element name="SharedWithUsers" ma:index="10"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Freigegeben für - Details" ma:internalName="SharedWithDetails" ma:readOnly="true">
      <xsd:simpleType>
        <xsd:restriction base="dms:Note">
          <xsd:maxLength value="255"/>
        </xsd:restriction>
      </xsd:simpleType>
    </xsd:element>
    <xsd:element name="SharingHintHash" ma:index="12" nillable="true" ma:displayName="Freigabehinweis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8B39BAF-3DA2-49A5-B08A-FE64678874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1d08aea-4f57-46df-af4b-4156de7e635a"/>
    <ds:schemaRef ds:uri="d364e538-0fa7-486c-b608-558d984a1d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96148C1-7D37-41B2-879A-45E5BF225882}">
  <ds:schemaRefs>
    <ds:schemaRef ds:uri="http://schemas.microsoft.com/sharepoint/v3/contenttype/forms"/>
  </ds:schemaRefs>
</ds:datastoreItem>
</file>

<file path=customXml/itemProps3.xml><?xml version="1.0" encoding="utf-8"?>
<ds:datastoreItem xmlns:ds="http://schemas.openxmlformats.org/officeDocument/2006/customXml" ds:itemID="{0044EC1F-F772-400C-8077-44E68CA769B3}">
  <ds:schemaRefs>
    <ds:schemaRef ds:uri="http://schemas.microsoft.com/office/2006/metadata/properties"/>
    <ds:schemaRef ds:uri="http://purl.org/dc/elements/1.1/"/>
    <ds:schemaRef ds:uri="http://purl.org/dc/dcmitype/"/>
    <ds:schemaRef ds:uri="http://schemas.openxmlformats.org/package/2006/metadata/core-properties"/>
    <ds:schemaRef ds:uri="http://schemas.microsoft.com/office/infopath/2007/PartnerControls"/>
    <ds:schemaRef ds:uri="http://schemas.microsoft.com/office/2006/documentManagement/types"/>
    <ds:schemaRef ds:uri="http://purl.org/dc/terms/"/>
    <ds:schemaRef ds:uri="d364e538-0fa7-486c-b608-558d984a1d53"/>
    <ds:schemaRef ds:uri="b1d08aea-4f57-46df-af4b-4156de7e635a"/>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2263</Words>
  <Application>Microsoft Office PowerPoint</Application>
  <PresentationFormat>Breitbild</PresentationFormat>
  <Paragraphs>1237</Paragraphs>
  <Slides>29</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29</vt:i4>
      </vt:variant>
    </vt:vector>
  </HeadingPairs>
  <TitlesOfParts>
    <vt:vector size="35" baseType="lpstr">
      <vt:lpstr>Arial</vt:lpstr>
      <vt:lpstr>Calibri</vt:lpstr>
      <vt:lpstr>Calibri Light</vt:lpstr>
      <vt:lpstr>Tahoma</vt:lpstr>
      <vt:lpstr>Times New Roman</vt:lpstr>
      <vt:lpstr>Office Theme</vt:lpstr>
      <vt:lpstr>PowerPoint-Präsentation</vt:lpstr>
      <vt:lpstr>  Gemeinsam Kirche sein                                Vorwort                                         Ziele 2020 – 2024  </vt:lpstr>
      <vt:lpstr>Gemeinsam Kirche sein                                  Vorwort                                         Ziele 2020 – 2024</vt:lpstr>
      <vt:lpstr>  Gemeinsam Kirche sein          Ziele                    Ziele 2020 – 2024  </vt:lpstr>
      <vt:lpstr>  Gemeinsam Kirche sein        Ziel 1                    Ziele 2020 – 2024     </vt:lpstr>
      <vt:lpstr>  Gemeinsam Kirche sein        Ziel 1                            Ziele 2020 – 2024</vt:lpstr>
      <vt:lpstr>  Gemeinsam Kirche sein        Ziel 1                            Ziele 2020 – 2024</vt:lpstr>
      <vt:lpstr>  Gemeinsam Kirche sein        Ziel 1                            Ziele 2020 – 2024</vt:lpstr>
      <vt:lpstr>  Gemeinsam Kirche sein        Ziel 1                            Ziele 2020 – 2024</vt:lpstr>
      <vt:lpstr>  Gemeinsam Kirche sein        Ziel 1                            Ziele 2020 – 2024</vt:lpstr>
      <vt:lpstr>  Gemeinsam Kirche sein        Ziel 1                            Ziele 2020 – 2024</vt:lpstr>
      <vt:lpstr>  Gemeinsam Kirche sein        Ziel 1                            Ziele 2020 – 2024</vt:lpstr>
      <vt:lpstr>  Gemeinsam Kirche sein        Ziel 2                    Ziele 2020 – 2024     </vt:lpstr>
      <vt:lpstr>  Gemeinsam Kirche sein        Ziel 2                            Ziele 2020 – 2024</vt:lpstr>
      <vt:lpstr>  Gemeinsam Kirche sein        Ziel 2                            Ziele 2020 – 2024</vt:lpstr>
      <vt:lpstr>  Gemeinsam Kirche sein        Ziel 2                            Ziele 2020 – 2024</vt:lpstr>
      <vt:lpstr>  Gemeinsam Kirche sein        Ziel 2                            Ziele 2020 – 2024</vt:lpstr>
      <vt:lpstr>  Gemeinsam Kirche sein        Ziel 2                            Ziele 2020 – 2024</vt:lpstr>
      <vt:lpstr>  Gemeinsam Kirche sein        Ziel 2                            Ziele 2020 – 2024</vt:lpstr>
      <vt:lpstr>  Gemeinsam Kirche sein        Ziel 2                            Ziele 2020 – 2024</vt:lpstr>
      <vt:lpstr>  Gemeinsam Kirche sein        Ziel 3                    Ziele 2020 – 2024     </vt:lpstr>
      <vt:lpstr>  Gemeinsam Kirche sein        Ziel 3                            Ziele 2020 – 2024</vt:lpstr>
      <vt:lpstr>  Gemeinsam Kirche sein        Ziel 3                            Ziele 2020 – 2024</vt:lpstr>
      <vt:lpstr>  Gemeinsam Kirche sein        Ziel 3                            Ziele 2020 – 2024</vt:lpstr>
      <vt:lpstr>  Gemeinsam Kirche sein        Ziel 3                            Ziele 2020 – 2024</vt:lpstr>
      <vt:lpstr>  Gemeinsam Kirche sein        Ziel 3                            Ziele 2020 – 2024</vt:lpstr>
      <vt:lpstr>  Gemeinsam Kirche sein        Ziel 3                            Ziele 2020 – 2024</vt:lpstr>
      <vt:lpstr>  Gemeinsam Kirche sein        Ziel 3                            Ziele 2020 – 2024</vt:lpstr>
      <vt:lpstr>  Gemeinsam Kirche sein        Folgen                           Ziele 2020 – 2024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Being church together    Aims 2018 – 2024</dc:title>
  <dc:creator>Fischer</dc:creator>
  <cp:lastModifiedBy>Fischer</cp:lastModifiedBy>
  <cp:revision>335</cp:revision>
  <dcterms:created xsi:type="dcterms:W3CDTF">2018-02-20T10:13:39Z</dcterms:created>
  <dcterms:modified xsi:type="dcterms:W3CDTF">2020-05-20T13:06:50Z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0x01010049EDA76759803E46A7BD0A6E7E6F34B3</vt:lpwstr>
  </property>
</Properties>
</file>