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04" r:id="rId5"/>
    <p:sldId id="305" r:id="rId6"/>
    <p:sldId id="307" r:id="rId7"/>
    <p:sldId id="306" r:id="rId8"/>
    <p:sldId id="262" r:id="rId9"/>
    <p:sldId id="309" r:id="rId10"/>
    <p:sldId id="310" r:id="rId11"/>
    <p:sldId id="311" r:id="rId12"/>
    <p:sldId id="312" r:id="rId13"/>
    <p:sldId id="313" r:id="rId14"/>
    <p:sldId id="296" r:id="rId15"/>
    <p:sldId id="314" r:id="rId16"/>
    <p:sldId id="263" r:id="rId17"/>
    <p:sldId id="300" r:id="rId18"/>
    <p:sldId id="293" r:id="rId19"/>
    <p:sldId id="315" r:id="rId20"/>
    <p:sldId id="316" r:id="rId21"/>
    <p:sldId id="317" r:id="rId22"/>
    <p:sldId id="318" r:id="rId23"/>
    <p:sldId id="319" r:id="rId24"/>
    <p:sldId id="298" r:id="rId25"/>
    <p:sldId id="279" r:id="rId26"/>
    <p:sldId id="320" r:id="rId27"/>
    <p:sldId id="325" r:id="rId28"/>
    <p:sldId id="324" r:id="rId29"/>
    <p:sldId id="323" r:id="rId30"/>
    <p:sldId id="322" r:id="rId31"/>
    <p:sldId id="321" r:id="rId32"/>
    <p:sldId id="326" r:id="rId3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0C0C"/>
    <a:srgbClr val="304F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BE65BA-20A6-D6E8-6105-C6EFC4FDB6AC}" v="6" dt="2020-05-18T04:04:04.0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79139FA1-39C8-49B2-ACBA-82BC33A9B65D}" type="datetimeFigureOut">
              <a:rPr lang="de-DE" smtClean="0"/>
              <a:t>20.05.2020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1354025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9139FA1-39C8-49B2-ACBA-82BC33A9B65D}" type="datetimeFigureOut">
              <a:rPr lang="de-DE" smtClean="0"/>
              <a:t>20.05.2020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317964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9139FA1-39C8-49B2-ACBA-82BC33A9B65D}" type="datetimeFigureOut">
              <a:rPr lang="de-DE" smtClean="0"/>
              <a:t>20.05.2020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1216019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9139FA1-39C8-49B2-ACBA-82BC33A9B65D}" type="datetimeFigureOut">
              <a:rPr lang="de-DE" smtClean="0"/>
              <a:t>20.05.2020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32175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79139FA1-39C8-49B2-ACBA-82BC33A9B65D}" type="datetimeFigureOut">
              <a:rPr lang="de-DE" smtClean="0"/>
              <a:t>20.05.2020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317999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79139FA1-39C8-49B2-ACBA-82BC33A9B65D}" type="datetimeFigureOut">
              <a:rPr lang="de-DE" smtClean="0"/>
              <a:t>20.05.2020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545687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79139FA1-39C8-49B2-ACBA-82BC33A9B65D}" type="datetimeFigureOut">
              <a:rPr lang="de-DE" smtClean="0"/>
              <a:t>20.05.2020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1102738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79139FA1-39C8-49B2-ACBA-82BC33A9B65D}" type="datetimeFigureOut">
              <a:rPr lang="de-DE" smtClean="0"/>
              <a:t>20.05.2020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404583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9139FA1-39C8-49B2-ACBA-82BC33A9B65D}" type="datetimeFigureOut">
              <a:rPr lang="de-DE" smtClean="0"/>
              <a:t>20.05.2020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3273994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79139FA1-39C8-49B2-ACBA-82BC33A9B65D}" type="datetimeFigureOut">
              <a:rPr lang="de-DE" smtClean="0"/>
              <a:t>20.05.2020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1582319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79139FA1-39C8-49B2-ACBA-82BC33A9B65D}" type="datetimeFigureOut">
              <a:rPr lang="de-DE" smtClean="0"/>
              <a:t>20.05.2020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7269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39FA1-39C8-49B2-ACBA-82BC33A9B65D}" type="datetimeFigureOut">
              <a:rPr lang="de-DE" smtClean="0"/>
              <a:t>20.05.2020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229346-8525-41C1-B6A4-CA83DEC59F71}" type="slidenum">
              <a:rPr lang="de-DE" smtClean="0"/>
              <a:t>‹Nr.›</a:t>
            </a:fld>
            <a:endParaRPr lang="de-DE"/>
          </a:p>
        </p:txBody>
      </p:sp>
    </p:spTree>
    <p:extLst>
      <p:ext uri="{BB962C8B-B14F-4D97-AF65-F5344CB8AC3E}">
        <p14:creationId xmlns:p14="http://schemas.microsoft.com/office/powerpoint/2010/main" val="1496248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5" descr="Ein Bild, das draußen, Schnee, Gebäude, sitzend enthält.&#10;&#10;Mit sehr hoher Zuverlässigkeit generierte Beschreibung">
            <a:extLst>
              <a:ext uri="{FF2B5EF4-FFF2-40B4-BE49-F238E27FC236}">
                <a16:creationId xmlns:a16="http://schemas.microsoft.com/office/drawing/2014/main" id="{76EE1077-BCB2-48CB-9E85-26A0F1955F3A}"/>
              </a:ext>
            </a:extLst>
          </p:cNvPr>
          <p:cNvPicPr>
            <a:picLocks noChangeAspect="1"/>
          </p:cNvPicPr>
          <p:nvPr/>
        </p:nvPicPr>
        <p:blipFill>
          <a:blip r:embed="rId2"/>
          <a:stretch>
            <a:fillRect/>
          </a:stretch>
        </p:blipFill>
        <p:spPr>
          <a:xfrm>
            <a:off x="-34727" y="924561"/>
            <a:ext cx="12226728" cy="5933440"/>
          </a:xfrm>
          <a:prstGeom prst="rect">
            <a:avLst/>
          </a:prstGeom>
        </p:spPr>
      </p:pic>
      <p:sp>
        <p:nvSpPr>
          <p:cNvPr id="5" name="Titel 1">
            <a:extLst>
              <a:ext uri="{FF2B5EF4-FFF2-40B4-BE49-F238E27FC236}">
                <a16:creationId xmlns:a16="http://schemas.microsoft.com/office/drawing/2014/main" id="{52F7B8B4-7F72-4E48-B4C5-9861576DADED}"/>
              </a:ext>
            </a:extLst>
          </p:cNvPr>
          <p:cNvSpPr txBox="1">
            <a:spLocks/>
          </p:cNvSpPr>
          <p:nvPr/>
        </p:nvSpPr>
        <p:spPr>
          <a:xfrm>
            <a:off x="4621847" y="456200"/>
            <a:ext cx="7694766" cy="20326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de-DE" sz="4800" kern="1400" dirty="0" err="1">
                <a:solidFill>
                  <a:schemeClr val="accent1"/>
                </a:solidFill>
                <a:latin typeface="Tahoma"/>
                <a:ea typeface="Tahoma"/>
                <a:cs typeface="Tahoma"/>
              </a:rPr>
              <a:t>Being</a:t>
            </a:r>
            <a:r>
              <a:rPr lang="de-DE" sz="4800" kern="1400" dirty="0">
                <a:solidFill>
                  <a:schemeClr val="accent1"/>
                </a:solidFill>
                <a:latin typeface="Tahoma"/>
                <a:ea typeface="Tahoma"/>
                <a:cs typeface="Tahoma"/>
              </a:rPr>
              <a:t> </a:t>
            </a:r>
            <a:r>
              <a:rPr lang="de-DE" sz="4800" kern="1400" dirty="0" err="1">
                <a:solidFill>
                  <a:schemeClr val="accent1"/>
                </a:solidFill>
                <a:latin typeface="Tahoma"/>
                <a:ea typeface="Tahoma"/>
                <a:cs typeface="Tahoma"/>
              </a:rPr>
              <a:t>church</a:t>
            </a:r>
            <a:r>
              <a:rPr lang="de-DE" sz="4800" kern="1400" dirty="0">
                <a:solidFill>
                  <a:schemeClr val="accent1"/>
                </a:solidFill>
                <a:latin typeface="Tahoma"/>
                <a:ea typeface="Tahoma"/>
                <a:cs typeface="Tahoma"/>
              </a:rPr>
              <a:t> </a:t>
            </a:r>
            <a:r>
              <a:rPr lang="de-DE" sz="4800" kern="1400" dirty="0" err="1">
                <a:solidFill>
                  <a:schemeClr val="accent1"/>
                </a:solidFill>
                <a:latin typeface="Tahoma"/>
                <a:ea typeface="Tahoma"/>
                <a:cs typeface="Tahoma"/>
              </a:rPr>
              <a:t>together</a:t>
            </a:r>
            <a:r>
              <a:rPr lang="de-DE" sz="6000" kern="1400" dirty="0">
                <a:solidFill>
                  <a:schemeClr val="accent2"/>
                </a:solidFill>
                <a:latin typeface="Tahoma"/>
                <a:ea typeface="Tahoma"/>
                <a:cs typeface="Tahoma"/>
              </a:rPr>
              <a:t> </a:t>
            </a:r>
            <a:br>
              <a:rPr lang="de-DE" sz="2400" kern="1400" dirty="0">
                <a:latin typeface="Tahoma"/>
              </a:rPr>
            </a:br>
            <a:r>
              <a:rPr lang="de-DE" sz="2400" kern="1400" dirty="0">
                <a:solidFill>
                  <a:schemeClr val="accent2"/>
                </a:solidFill>
                <a:latin typeface="Tahoma"/>
                <a:ea typeface="Tahoma"/>
                <a:cs typeface="Times New Roman"/>
              </a:rPr>
              <a:t> </a:t>
            </a:r>
            <a:r>
              <a:rPr lang="de-DE" sz="3600" kern="1400" dirty="0">
                <a:solidFill>
                  <a:schemeClr val="accent2"/>
                </a:solidFill>
                <a:latin typeface="Tahoma"/>
                <a:ea typeface="Tahoma"/>
                <a:cs typeface="Tahoma"/>
              </a:rPr>
              <a:t>               </a:t>
            </a:r>
            <a:r>
              <a:rPr lang="de-DE" sz="3600" kern="1400" dirty="0" err="1">
                <a:solidFill>
                  <a:schemeClr val="accent2"/>
                </a:solidFill>
                <a:latin typeface="Tahoma"/>
                <a:ea typeface="Tahoma"/>
                <a:cs typeface="Tahoma"/>
              </a:rPr>
              <a:t>Aims</a:t>
            </a:r>
            <a:r>
              <a:rPr lang="de-DE" sz="3600" kern="1400" dirty="0">
                <a:solidFill>
                  <a:schemeClr val="accent2"/>
                </a:solidFill>
                <a:latin typeface="Tahoma"/>
                <a:ea typeface="Tahoma"/>
                <a:cs typeface="Tahoma"/>
              </a:rPr>
              <a:t> 2020 – 2024</a:t>
            </a:r>
            <a:br>
              <a:rPr lang="de-DE" sz="2700" kern="1400" dirty="0">
                <a:latin typeface="Tahoma"/>
              </a:rPr>
            </a:br>
            <a:r>
              <a:rPr lang="de-DE" sz="2700" kern="1400" dirty="0">
                <a:solidFill>
                  <a:srgbClr val="000000"/>
                </a:solidFill>
                <a:latin typeface="Times New Roman"/>
                <a:cs typeface="Times New Roman"/>
              </a:rPr>
              <a:t> </a:t>
            </a:r>
            <a:endParaRPr lang="de-DE" sz="2700" dirty="0">
              <a:latin typeface="Times New Roman"/>
              <a:cs typeface="Times New Roman"/>
            </a:endParaRPr>
          </a:p>
        </p:txBody>
      </p:sp>
      <p:pic>
        <p:nvPicPr>
          <p:cNvPr id="9" name="Inhaltsplatzhalter 8">
            <a:extLst>
              <a:ext uri="{FF2B5EF4-FFF2-40B4-BE49-F238E27FC236}">
                <a16:creationId xmlns:a16="http://schemas.microsoft.com/office/drawing/2014/main" id="{5FF0C2D1-1483-4960-86E6-CE1BAFFCB4C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0592" y="155530"/>
            <a:ext cx="3335694" cy="879119"/>
          </a:xfrm>
        </p:spPr>
      </p:pic>
    </p:spTree>
    <p:extLst>
      <p:ext uri="{BB962C8B-B14F-4D97-AF65-F5344CB8AC3E}">
        <p14:creationId xmlns:p14="http://schemas.microsoft.com/office/powerpoint/2010/main" val="1675169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1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1</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deepen their church communion.</a:t>
            </a:r>
            <a:endParaRPr lang="en-US" dirty="0">
              <a:solidFill>
                <a:schemeClr val="accent2"/>
              </a:solidFill>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754659"/>
            <a:ext cx="10515599" cy="4524315"/>
          </a:xfrm>
          <a:prstGeom prst="rect">
            <a:avLst/>
          </a:prstGeom>
          <a:noFill/>
        </p:spPr>
        <p:txBody>
          <a:bodyPr wrap="square" numCol="6" spcCol="72000" rtlCol="0">
            <a:spAutoFit/>
          </a:bodyPr>
          <a:lstStyle/>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intensify its churches’ relationships within their regions and throughout Europe</a:t>
            </a:r>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clarify the rights and responsibilities of member churches within the church communion</a:t>
            </a:r>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conduct consultations on liturgy and publish liturgical resources for special occasions</a:t>
            </a:r>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promote educational exchange between member churches</a:t>
            </a:r>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involve young people in its work processes.</a:t>
            </a: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act to provide a network for protagonists instigating change in the member churches</a:t>
            </a:r>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 </a:t>
            </a:r>
          </a:p>
        </p:txBody>
      </p:sp>
      <p:sp>
        <p:nvSpPr>
          <p:cNvPr id="7" name="Textfeld 6">
            <a:extLst>
              <a:ext uri="{FF2B5EF4-FFF2-40B4-BE49-F238E27FC236}">
                <a16:creationId xmlns:a16="http://schemas.microsoft.com/office/drawing/2014/main" id="{77E2E86E-F75F-4FBA-B088-2D0D76887A9B}"/>
              </a:ext>
            </a:extLst>
          </p:cNvPr>
          <p:cNvSpPr txBox="1"/>
          <p:nvPr/>
        </p:nvSpPr>
        <p:spPr>
          <a:xfrm>
            <a:off x="681559" y="4679259"/>
            <a:ext cx="11137557" cy="1200329"/>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wants to create added value for all through cooperation in the field of education. It will organise continuing education opportunities for pastors that are open to all churches. The CPCE will support exchange between member churches in educational issues, particularly with regard to religious education at the European Schools. The CPCE will be advised on these matters by the Advisory Board on Education.</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1904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9" end="9"/>
                                            </p:txEl>
                                          </p:spTgt>
                                        </p:tgtEl>
                                      </p:cBhvr>
                                    </p:animEffect>
                                    <p:set>
                                      <p:cBhvr>
                                        <p:cTn id="13" dur="1" fill="hold">
                                          <p:stCondLst>
                                            <p:cond delay="499"/>
                                          </p:stCondLst>
                                        </p:cTn>
                                        <p:tgtEl>
                                          <p:spTgt spid="4">
                                            <p:txEl>
                                              <p:pRg st="9" end="9"/>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0" end="10"/>
                                            </p:txEl>
                                          </p:spTgt>
                                        </p:tgtEl>
                                      </p:cBhvr>
                                    </p:animEffect>
                                    <p:set>
                                      <p:cBhvr>
                                        <p:cTn id="16" dur="1" fill="hold">
                                          <p:stCondLst>
                                            <p:cond delay="499"/>
                                          </p:stCondLst>
                                        </p:cTn>
                                        <p:tgtEl>
                                          <p:spTgt spid="4">
                                            <p:txEl>
                                              <p:pRg st="10" end="10"/>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1" end="11"/>
                                            </p:txEl>
                                          </p:spTgt>
                                        </p:tgtEl>
                                      </p:cBhvr>
                                    </p:animEffect>
                                    <p:set>
                                      <p:cBhvr>
                                        <p:cTn id="19" dur="1" fill="hold">
                                          <p:stCondLst>
                                            <p:cond delay="499"/>
                                          </p:stCondLst>
                                        </p:cTn>
                                        <p:tgtEl>
                                          <p:spTgt spid="4">
                                            <p:txEl>
                                              <p:pRg st="11" end="11"/>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18" end="18"/>
                                            </p:txEl>
                                          </p:spTgt>
                                        </p:tgtEl>
                                      </p:cBhvr>
                                    </p:animEffect>
                                    <p:set>
                                      <p:cBhvr>
                                        <p:cTn id="22" dur="1" fill="hold">
                                          <p:stCondLst>
                                            <p:cond delay="499"/>
                                          </p:stCondLst>
                                        </p:cTn>
                                        <p:tgtEl>
                                          <p:spTgt spid="4">
                                            <p:txEl>
                                              <p:pRg st="18" end="18"/>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19" end="19"/>
                                            </p:txEl>
                                          </p:spTgt>
                                        </p:tgtEl>
                                      </p:cBhvr>
                                    </p:animEffect>
                                    <p:set>
                                      <p:cBhvr>
                                        <p:cTn id="25" dur="1" fill="hold">
                                          <p:stCondLst>
                                            <p:cond delay="499"/>
                                          </p:stCondLst>
                                        </p:cTn>
                                        <p:tgtEl>
                                          <p:spTgt spid="4">
                                            <p:txEl>
                                              <p:pRg st="19" end="19"/>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0" end="20"/>
                                            </p:txEl>
                                          </p:spTgt>
                                        </p:tgtEl>
                                      </p:cBhvr>
                                    </p:animEffect>
                                    <p:set>
                                      <p:cBhvr>
                                        <p:cTn id="28" dur="1" fill="hold">
                                          <p:stCondLst>
                                            <p:cond delay="499"/>
                                          </p:stCondLst>
                                        </p:cTn>
                                        <p:tgtEl>
                                          <p:spTgt spid="4">
                                            <p:txEl>
                                              <p:pRg st="20" end="20"/>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37" end="37"/>
                                            </p:txEl>
                                          </p:spTgt>
                                        </p:tgtEl>
                                      </p:cBhvr>
                                    </p:animEffect>
                                    <p:set>
                                      <p:cBhvr>
                                        <p:cTn id="31" dur="1" fill="hold">
                                          <p:stCondLst>
                                            <p:cond delay="499"/>
                                          </p:stCondLst>
                                        </p:cTn>
                                        <p:tgtEl>
                                          <p:spTgt spid="4">
                                            <p:txEl>
                                              <p:pRg st="37" end="37"/>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38" end="38"/>
                                            </p:txEl>
                                          </p:spTgt>
                                        </p:tgtEl>
                                      </p:cBhvr>
                                    </p:animEffect>
                                    <p:set>
                                      <p:cBhvr>
                                        <p:cTn id="34" dur="1" fill="hold">
                                          <p:stCondLst>
                                            <p:cond delay="499"/>
                                          </p:stCondLst>
                                        </p:cTn>
                                        <p:tgtEl>
                                          <p:spTgt spid="4">
                                            <p:txEl>
                                              <p:pRg st="38" end="38"/>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50" end="50"/>
                                            </p:txEl>
                                          </p:spTgt>
                                        </p:tgtEl>
                                      </p:cBhvr>
                                    </p:animEffect>
                                    <p:set>
                                      <p:cBhvr>
                                        <p:cTn id="37" dur="1" fill="hold">
                                          <p:stCondLst>
                                            <p:cond delay="499"/>
                                          </p:stCondLst>
                                        </p:cTn>
                                        <p:tgtEl>
                                          <p:spTgt spid="4">
                                            <p:txEl>
                                              <p:pRg st="50" end="50"/>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1" end="51"/>
                                            </p:txEl>
                                          </p:spTgt>
                                        </p:tgtEl>
                                      </p:cBhvr>
                                    </p:animEffect>
                                    <p:set>
                                      <p:cBhvr>
                                        <p:cTn id="40" dur="1" fill="hold">
                                          <p:stCondLst>
                                            <p:cond delay="499"/>
                                          </p:stCondLst>
                                        </p:cTn>
                                        <p:tgtEl>
                                          <p:spTgt spid="4">
                                            <p:txEl>
                                              <p:pRg st="51" end="51"/>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1000" fill="hold"/>
                                        <p:tgtEl>
                                          <p:spTgt spid="7"/>
                                        </p:tgtEl>
                                        <p:attrNameLst>
                                          <p:attrName>ppt_w</p:attrName>
                                        </p:attrNameLst>
                                      </p:cBhvr>
                                      <p:tavLst>
                                        <p:tav tm="0">
                                          <p:val>
                                            <p:fltVal val="0"/>
                                          </p:val>
                                        </p:tav>
                                        <p:tav tm="100000">
                                          <p:val>
                                            <p:strVal val="#ppt_w"/>
                                          </p:val>
                                        </p:tav>
                                      </p:tavLst>
                                    </p:anim>
                                    <p:anim calcmode="lin" valueType="num">
                                      <p:cBhvr>
                                        <p:cTn id="46" dur="1000" fill="hold"/>
                                        <p:tgtEl>
                                          <p:spTgt spid="7"/>
                                        </p:tgtEl>
                                        <p:attrNameLst>
                                          <p:attrName>ppt_h</p:attrName>
                                        </p:attrNameLst>
                                      </p:cBhvr>
                                      <p:tavLst>
                                        <p:tav tm="0">
                                          <p:val>
                                            <p:fltVal val="0"/>
                                          </p:val>
                                        </p:tav>
                                        <p:tav tm="100000">
                                          <p:val>
                                            <p:strVal val="#ppt_h"/>
                                          </p:val>
                                        </p:tav>
                                      </p:tavLst>
                                    </p:anim>
                                    <p:anim calcmode="lin" valueType="num">
                                      <p:cBhvr>
                                        <p:cTn id="47" dur="1000" fill="hold"/>
                                        <p:tgtEl>
                                          <p:spTgt spid="7"/>
                                        </p:tgtEl>
                                        <p:attrNameLst>
                                          <p:attrName>style.rotation</p:attrName>
                                        </p:attrNameLst>
                                      </p:cBhvr>
                                      <p:tavLst>
                                        <p:tav tm="0">
                                          <p:val>
                                            <p:fltVal val="90"/>
                                          </p:val>
                                        </p:tav>
                                        <p:tav tm="100000">
                                          <p:val>
                                            <p:fltVal val="0"/>
                                          </p:val>
                                        </p:tav>
                                      </p:tavLst>
                                    </p:anim>
                                    <p:animEffect transition="in" filter="fade">
                                      <p:cBhvr>
                                        <p:cTn id="4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1			                Aims 2020 – 2024 </a:t>
            </a:r>
            <a:endParaRPr lang="de-DE" sz="1800" dirty="0">
              <a:solidFill>
                <a:schemeClr val="bg1"/>
              </a:solidFill>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1</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deepen their church communion.</a:t>
            </a:r>
            <a:endParaRPr lang="en-US" dirty="0">
              <a:solidFill>
                <a:schemeClr val="accent2"/>
              </a:solidFill>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754659"/>
            <a:ext cx="10515599" cy="4524315"/>
          </a:xfrm>
          <a:prstGeom prst="rect">
            <a:avLst/>
          </a:prstGeom>
          <a:noFill/>
        </p:spPr>
        <p:txBody>
          <a:bodyPr wrap="square" numCol="6" spcCol="72000" rtlCol="0">
            <a:spAutoFit/>
          </a:bodyPr>
          <a:lstStyle/>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intensify its churches’ relationships within their regions and throughout Europe</a:t>
            </a:r>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clarify the rights and responsibilities of member churches within the church communion</a:t>
            </a:r>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conduct consultations on liturgy and publish liturgical resources for special occasions</a:t>
            </a:r>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promote educational exchange between member churches</a:t>
            </a:r>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involve young people in its work processes.</a:t>
            </a: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CPCE will act to provide a network for protagonists instigating change in the member churches</a:t>
            </a:r>
            <a:r>
              <a:rPr lang="en-US" dirty="0">
                <a:solidFill>
                  <a:schemeClr val="accent1"/>
                </a:solidFill>
                <a:latin typeface="Tahoma" panose="020B0604030504040204" pitchFamily="34" charset="0"/>
                <a:ea typeface="Tahoma" panose="020B0604030504040204" pitchFamily="34" charset="0"/>
                <a:cs typeface="Tahoma" panose="020B0604030504040204" pitchFamily="34" charset="0"/>
              </a:rPr>
              <a:t>. </a:t>
            </a:r>
          </a:p>
        </p:txBody>
      </p:sp>
      <p:sp>
        <p:nvSpPr>
          <p:cNvPr id="5" name="Textfeld 4"/>
          <p:cNvSpPr txBox="1"/>
          <p:nvPr/>
        </p:nvSpPr>
        <p:spPr>
          <a:xfrm>
            <a:off x="647424" y="4840126"/>
            <a:ext cx="11040762" cy="1200329"/>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will appoint a reference group of young theologians who will shadow the CPCE’s study processes in regular conferences. It will collaborate with the Centro </a:t>
            </a:r>
            <a:r>
              <a:rPr lang="en-GB" dirty="0" err="1">
                <a:latin typeface="Tahoma" panose="020B0604030504040204" pitchFamily="34" charset="0"/>
                <a:ea typeface="Tahoma" panose="020B0604030504040204" pitchFamily="34" charset="0"/>
                <a:cs typeface="Tahoma" panose="020B0604030504040204" pitchFamily="34" charset="0"/>
              </a:rPr>
              <a:t>Melantone</a:t>
            </a:r>
            <a:r>
              <a:rPr lang="en-GB" dirty="0">
                <a:latin typeface="Tahoma" panose="020B0604030504040204" pitchFamily="34" charset="0"/>
                <a:ea typeface="Tahoma" panose="020B0604030504040204" pitchFamily="34" charset="0"/>
                <a:cs typeface="Tahoma" panose="020B0604030504040204" pitchFamily="34" charset="0"/>
              </a:rPr>
              <a:t> in Rome and the Centre for Protestant Theology and Encounter with Orthodoxy (ZETO) in Sibiu to promote Protestant theological studies in the Catholic and Orthodox context. </a:t>
            </a:r>
            <a:endParaRPr lang="de-D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350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9" end="9"/>
                                            </p:txEl>
                                          </p:spTgt>
                                        </p:tgtEl>
                                      </p:cBhvr>
                                    </p:animEffect>
                                    <p:set>
                                      <p:cBhvr>
                                        <p:cTn id="13" dur="1" fill="hold">
                                          <p:stCondLst>
                                            <p:cond delay="499"/>
                                          </p:stCondLst>
                                        </p:cTn>
                                        <p:tgtEl>
                                          <p:spTgt spid="4">
                                            <p:txEl>
                                              <p:pRg st="9" end="9"/>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0" end="10"/>
                                            </p:txEl>
                                          </p:spTgt>
                                        </p:tgtEl>
                                      </p:cBhvr>
                                    </p:animEffect>
                                    <p:set>
                                      <p:cBhvr>
                                        <p:cTn id="16" dur="1" fill="hold">
                                          <p:stCondLst>
                                            <p:cond delay="499"/>
                                          </p:stCondLst>
                                        </p:cTn>
                                        <p:tgtEl>
                                          <p:spTgt spid="4">
                                            <p:txEl>
                                              <p:pRg st="10" end="10"/>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1" end="11"/>
                                            </p:txEl>
                                          </p:spTgt>
                                        </p:tgtEl>
                                      </p:cBhvr>
                                    </p:animEffect>
                                    <p:set>
                                      <p:cBhvr>
                                        <p:cTn id="19" dur="1" fill="hold">
                                          <p:stCondLst>
                                            <p:cond delay="499"/>
                                          </p:stCondLst>
                                        </p:cTn>
                                        <p:tgtEl>
                                          <p:spTgt spid="4">
                                            <p:txEl>
                                              <p:pRg st="11" end="11"/>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18" end="18"/>
                                            </p:txEl>
                                          </p:spTgt>
                                        </p:tgtEl>
                                      </p:cBhvr>
                                    </p:animEffect>
                                    <p:set>
                                      <p:cBhvr>
                                        <p:cTn id="22" dur="1" fill="hold">
                                          <p:stCondLst>
                                            <p:cond delay="499"/>
                                          </p:stCondLst>
                                        </p:cTn>
                                        <p:tgtEl>
                                          <p:spTgt spid="4">
                                            <p:txEl>
                                              <p:pRg st="18" end="18"/>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19" end="19"/>
                                            </p:txEl>
                                          </p:spTgt>
                                        </p:tgtEl>
                                      </p:cBhvr>
                                    </p:animEffect>
                                    <p:set>
                                      <p:cBhvr>
                                        <p:cTn id="25" dur="1" fill="hold">
                                          <p:stCondLst>
                                            <p:cond delay="499"/>
                                          </p:stCondLst>
                                        </p:cTn>
                                        <p:tgtEl>
                                          <p:spTgt spid="4">
                                            <p:txEl>
                                              <p:pRg st="19" end="19"/>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0" end="20"/>
                                            </p:txEl>
                                          </p:spTgt>
                                        </p:tgtEl>
                                      </p:cBhvr>
                                    </p:animEffect>
                                    <p:set>
                                      <p:cBhvr>
                                        <p:cTn id="28" dur="1" fill="hold">
                                          <p:stCondLst>
                                            <p:cond delay="499"/>
                                          </p:stCondLst>
                                        </p:cTn>
                                        <p:tgtEl>
                                          <p:spTgt spid="4">
                                            <p:txEl>
                                              <p:pRg st="20" end="20"/>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27" end="27"/>
                                            </p:txEl>
                                          </p:spTgt>
                                        </p:tgtEl>
                                      </p:cBhvr>
                                    </p:animEffect>
                                    <p:set>
                                      <p:cBhvr>
                                        <p:cTn id="31" dur="1" fill="hold">
                                          <p:stCondLst>
                                            <p:cond delay="499"/>
                                          </p:stCondLst>
                                        </p:cTn>
                                        <p:tgtEl>
                                          <p:spTgt spid="4">
                                            <p:txEl>
                                              <p:pRg st="27" end="27"/>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28" end="28"/>
                                            </p:txEl>
                                          </p:spTgt>
                                        </p:tgtEl>
                                      </p:cBhvr>
                                    </p:animEffect>
                                    <p:set>
                                      <p:cBhvr>
                                        <p:cTn id="34" dur="1" fill="hold">
                                          <p:stCondLst>
                                            <p:cond delay="499"/>
                                          </p:stCondLst>
                                        </p:cTn>
                                        <p:tgtEl>
                                          <p:spTgt spid="4">
                                            <p:txEl>
                                              <p:pRg st="28" end="28"/>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29" end="29"/>
                                            </p:txEl>
                                          </p:spTgt>
                                        </p:tgtEl>
                                      </p:cBhvr>
                                    </p:animEffect>
                                    <p:set>
                                      <p:cBhvr>
                                        <p:cTn id="37" dur="1" fill="hold">
                                          <p:stCondLst>
                                            <p:cond delay="499"/>
                                          </p:stCondLst>
                                        </p:cTn>
                                        <p:tgtEl>
                                          <p:spTgt spid="4">
                                            <p:txEl>
                                              <p:pRg st="29" end="29"/>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0" end="50"/>
                                            </p:txEl>
                                          </p:spTgt>
                                        </p:tgtEl>
                                      </p:cBhvr>
                                    </p:animEffect>
                                    <p:set>
                                      <p:cBhvr>
                                        <p:cTn id="40" dur="1" fill="hold">
                                          <p:stCondLst>
                                            <p:cond delay="499"/>
                                          </p:stCondLst>
                                        </p:cTn>
                                        <p:tgtEl>
                                          <p:spTgt spid="4">
                                            <p:txEl>
                                              <p:pRg st="50" end="50"/>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51" end="51"/>
                                            </p:txEl>
                                          </p:spTgt>
                                        </p:tgtEl>
                                      </p:cBhvr>
                                    </p:animEffect>
                                    <p:set>
                                      <p:cBhvr>
                                        <p:cTn id="43" dur="1" fill="hold">
                                          <p:stCondLst>
                                            <p:cond delay="499"/>
                                          </p:stCondLst>
                                        </p:cTn>
                                        <p:tgtEl>
                                          <p:spTgt spid="4">
                                            <p:txEl>
                                              <p:pRg st="51" end="51"/>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1000" fill="hold"/>
                                        <p:tgtEl>
                                          <p:spTgt spid="5"/>
                                        </p:tgtEl>
                                        <p:attrNameLst>
                                          <p:attrName>ppt_w</p:attrName>
                                        </p:attrNameLst>
                                      </p:cBhvr>
                                      <p:tavLst>
                                        <p:tav tm="0">
                                          <p:val>
                                            <p:fltVal val="0"/>
                                          </p:val>
                                        </p:tav>
                                        <p:tav tm="100000">
                                          <p:val>
                                            <p:strVal val="#ppt_w"/>
                                          </p:val>
                                        </p:tav>
                                      </p:tavLst>
                                    </p:anim>
                                    <p:anim calcmode="lin" valueType="num">
                                      <p:cBhvr>
                                        <p:cTn id="49" dur="1000" fill="hold"/>
                                        <p:tgtEl>
                                          <p:spTgt spid="5"/>
                                        </p:tgtEl>
                                        <p:attrNameLst>
                                          <p:attrName>ppt_h</p:attrName>
                                        </p:attrNameLst>
                                      </p:cBhvr>
                                      <p:tavLst>
                                        <p:tav tm="0">
                                          <p:val>
                                            <p:fltVal val="0"/>
                                          </p:val>
                                        </p:tav>
                                        <p:tav tm="100000">
                                          <p:val>
                                            <p:strVal val="#ppt_h"/>
                                          </p:val>
                                        </p:tav>
                                      </p:tavLst>
                                    </p:anim>
                                    <p:anim calcmode="lin" valueType="num">
                                      <p:cBhvr>
                                        <p:cTn id="50" dur="1000" fill="hold"/>
                                        <p:tgtEl>
                                          <p:spTgt spid="5"/>
                                        </p:tgtEl>
                                        <p:attrNameLst>
                                          <p:attrName>style.rotation</p:attrName>
                                        </p:attrNameLst>
                                      </p:cBhvr>
                                      <p:tavLst>
                                        <p:tav tm="0">
                                          <p:val>
                                            <p:fltVal val="90"/>
                                          </p:val>
                                        </p:tav>
                                        <p:tav tm="100000">
                                          <p:val>
                                            <p:fltVal val="0"/>
                                          </p:val>
                                        </p:tav>
                                      </p:tavLst>
                                    </p:anim>
                                    <p:animEffect transition="in" filter="fade">
                                      <p:cBhvr>
                                        <p:cTn id="5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1			                Aims 2020 – 2024      </a:t>
            </a:r>
            <a:endParaRPr lang="de-DE" sz="1800" dirty="0">
              <a:solidFill>
                <a:schemeClr val="bg1"/>
              </a:solidFill>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1</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deepen their church communion.</a:t>
            </a:r>
            <a:endParaRPr lang="en-US" dirty="0">
              <a:solidFill>
                <a:schemeClr val="accent2"/>
              </a:solidFill>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754659"/>
            <a:ext cx="10515599" cy="4524315"/>
          </a:xfrm>
          <a:prstGeom prst="rect">
            <a:avLst/>
          </a:prstGeom>
          <a:noFill/>
        </p:spPr>
        <p:txBody>
          <a:bodyPr wrap="square" numCol="6" spcCol="72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churches’ relationships within their regions and throughout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clarify the rights and responsibilities of member churches within the church communion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consultations on liturgy and publish liturgical resources for special occasions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educational exchange between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involve young people in its work processes.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act to provide a network for protagonists instigating change in the member churches</a:t>
            </a:r>
            <a:r>
              <a:rPr lang="en-US" dirty="0">
                <a:solidFill>
                  <a:schemeClr val="accent1">
                    <a:lumMod val="75000"/>
                  </a:schemeClr>
                </a:solidFill>
              </a:rPr>
              <a:t>. </a:t>
            </a:r>
          </a:p>
        </p:txBody>
      </p:sp>
      <p:sp>
        <p:nvSpPr>
          <p:cNvPr id="5" name="Textfeld 4"/>
          <p:cNvSpPr txBox="1"/>
          <p:nvPr/>
        </p:nvSpPr>
        <p:spPr>
          <a:xfrm>
            <a:off x="647425" y="4795737"/>
            <a:ext cx="11040762" cy="1231106"/>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will invite women entering church leadership to attend a networking meeting. European-level gatherings of synod members will be continued. The CPCE will accompany processes of church renewal that address new forms of church (e.g. mixed economy of church) and reflect upon these </a:t>
            </a:r>
            <a:r>
              <a:rPr lang="en-GB" dirty="0" err="1">
                <a:latin typeface="Tahoma" panose="020B0604030504040204" pitchFamily="34" charset="0"/>
                <a:ea typeface="Tahoma" panose="020B0604030504040204" pitchFamily="34" charset="0"/>
                <a:cs typeface="Tahoma" panose="020B0604030504040204" pitchFamily="34" charset="0"/>
              </a:rPr>
              <a:t>ecclesiologically</a:t>
            </a:r>
            <a:r>
              <a:rPr lang="en-GB" dirty="0">
                <a:latin typeface="Tahoma" panose="020B0604030504040204" pitchFamily="34" charset="0"/>
                <a:ea typeface="Tahoma" panose="020B0604030504040204" pitchFamily="34" charset="0"/>
                <a:cs typeface="Tahoma" panose="020B0604030504040204" pitchFamily="34" charset="0"/>
              </a:rPr>
              <a:t>.</a:t>
            </a:r>
            <a:endParaRPr lang="de-DE" dirty="0">
              <a:latin typeface="Tahoma" panose="020B0604030504040204" pitchFamily="34" charset="0"/>
              <a:ea typeface="Tahoma" panose="020B0604030504040204" pitchFamily="34" charset="0"/>
              <a:cs typeface="Tahoma" panose="020B0604030504040204" pitchFamily="34" charset="0"/>
            </a:endParaRPr>
          </a:p>
          <a:p>
            <a:endParaRPr lang="de-DE" sz="2000" dirty="0"/>
          </a:p>
        </p:txBody>
      </p:sp>
    </p:spTree>
    <p:extLst>
      <p:ext uri="{BB962C8B-B14F-4D97-AF65-F5344CB8AC3E}">
        <p14:creationId xmlns:p14="http://schemas.microsoft.com/office/powerpoint/2010/main" val="35550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9" end="9"/>
                                            </p:txEl>
                                          </p:spTgt>
                                        </p:tgtEl>
                                      </p:cBhvr>
                                    </p:animEffect>
                                    <p:set>
                                      <p:cBhvr>
                                        <p:cTn id="13" dur="1" fill="hold">
                                          <p:stCondLst>
                                            <p:cond delay="499"/>
                                          </p:stCondLst>
                                        </p:cTn>
                                        <p:tgtEl>
                                          <p:spTgt spid="4">
                                            <p:txEl>
                                              <p:pRg st="9" end="9"/>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0" end="10"/>
                                            </p:txEl>
                                          </p:spTgt>
                                        </p:tgtEl>
                                      </p:cBhvr>
                                    </p:animEffect>
                                    <p:set>
                                      <p:cBhvr>
                                        <p:cTn id="16" dur="1" fill="hold">
                                          <p:stCondLst>
                                            <p:cond delay="499"/>
                                          </p:stCondLst>
                                        </p:cTn>
                                        <p:tgtEl>
                                          <p:spTgt spid="4">
                                            <p:txEl>
                                              <p:pRg st="10" end="10"/>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1" end="11"/>
                                            </p:txEl>
                                          </p:spTgt>
                                        </p:tgtEl>
                                      </p:cBhvr>
                                    </p:animEffect>
                                    <p:set>
                                      <p:cBhvr>
                                        <p:cTn id="19" dur="1" fill="hold">
                                          <p:stCondLst>
                                            <p:cond delay="499"/>
                                          </p:stCondLst>
                                        </p:cTn>
                                        <p:tgtEl>
                                          <p:spTgt spid="4">
                                            <p:txEl>
                                              <p:pRg st="11" end="11"/>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18" end="18"/>
                                            </p:txEl>
                                          </p:spTgt>
                                        </p:tgtEl>
                                      </p:cBhvr>
                                    </p:animEffect>
                                    <p:set>
                                      <p:cBhvr>
                                        <p:cTn id="22" dur="1" fill="hold">
                                          <p:stCondLst>
                                            <p:cond delay="499"/>
                                          </p:stCondLst>
                                        </p:cTn>
                                        <p:tgtEl>
                                          <p:spTgt spid="4">
                                            <p:txEl>
                                              <p:pRg st="18" end="18"/>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19" end="19"/>
                                            </p:txEl>
                                          </p:spTgt>
                                        </p:tgtEl>
                                      </p:cBhvr>
                                    </p:animEffect>
                                    <p:set>
                                      <p:cBhvr>
                                        <p:cTn id="25" dur="1" fill="hold">
                                          <p:stCondLst>
                                            <p:cond delay="499"/>
                                          </p:stCondLst>
                                        </p:cTn>
                                        <p:tgtEl>
                                          <p:spTgt spid="4">
                                            <p:txEl>
                                              <p:pRg st="19" end="19"/>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0" end="20"/>
                                            </p:txEl>
                                          </p:spTgt>
                                        </p:tgtEl>
                                      </p:cBhvr>
                                    </p:animEffect>
                                    <p:set>
                                      <p:cBhvr>
                                        <p:cTn id="28" dur="1" fill="hold">
                                          <p:stCondLst>
                                            <p:cond delay="499"/>
                                          </p:stCondLst>
                                        </p:cTn>
                                        <p:tgtEl>
                                          <p:spTgt spid="4">
                                            <p:txEl>
                                              <p:pRg st="20" end="20"/>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27" end="27"/>
                                            </p:txEl>
                                          </p:spTgt>
                                        </p:tgtEl>
                                      </p:cBhvr>
                                    </p:animEffect>
                                    <p:set>
                                      <p:cBhvr>
                                        <p:cTn id="31" dur="1" fill="hold">
                                          <p:stCondLst>
                                            <p:cond delay="499"/>
                                          </p:stCondLst>
                                        </p:cTn>
                                        <p:tgtEl>
                                          <p:spTgt spid="4">
                                            <p:txEl>
                                              <p:pRg st="27" end="27"/>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28" end="28"/>
                                            </p:txEl>
                                          </p:spTgt>
                                        </p:tgtEl>
                                      </p:cBhvr>
                                    </p:animEffect>
                                    <p:set>
                                      <p:cBhvr>
                                        <p:cTn id="34" dur="1" fill="hold">
                                          <p:stCondLst>
                                            <p:cond delay="499"/>
                                          </p:stCondLst>
                                        </p:cTn>
                                        <p:tgtEl>
                                          <p:spTgt spid="4">
                                            <p:txEl>
                                              <p:pRg st="28" end="28"/>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29" end="29"/>
                                            </p:txEl>
                                          </p:spTgt>
                                        </p:tgtEl>
                                      </p:cBhvr>
                                    </p:animEffect>
                                    <p:set>
                                      <p:cBhvr>
                                        <p:cTn id="37" dur="1" fill="hold">
                                          <p:stCondLst>
                                            <p:cond delay="499"/>
                                          </p:stCondLst>
                                        </p:cTn>
                                        <p:tgtEl>
                                          <p:spTgt spid="4">
                                            <p:txEl>
                                              <p:pRg st="29" end="29"/>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37" end="37"/>
                                            </p:txEl>
                                          </p:spTgt>
                                        </p:tgtEl>
                                      </p:cBhvr>
                                    </p:animEffect>
                                    <p:set>
                                      <p:cBhvr>
                                        <p:cTn id="40" dur="1" fill="hold">
                                          <p:stCondLst>
                                            <p:cond delay="499"/>
                                          </p:stCondLst>
                                        </p:cTn>
                                        <p:tgtEl>
                                          <p:spTgt spid="4">
                                            <p:txEl>
                                              <p:pRg st="37" end="37"/>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38" end="38"/>
                                            </p:txEl>
                                          </p:spTgt>
                                        </p:tgtEl>
                                      </p:cBhvr>
                                    </p:animEffect>
                                    <p:set>
                                      <p:cBhvr>
                                        <p:cTn id="43" dur="1" fill="hold">
                                          <p:stCondLst>
                                            <p:cond delay="499"/>
                                          </p:stCondLst>
                                        </p:cTn>
                                        <p:tgtEl>
                                          <p:spTgt spid="4">
                                            <p:txEl>
                                              <p:pRg st="38" end="38"/>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1000" fill="hold"/>
                                        <p:tgtEl>
                                          <p:spTgt spid="5"/>
                                        </p:tgtEl>
                                        <p:attrNameLst>
                                          <p:attrName>ppt_w</p:attrName>
                                        </p:attrNameLst>
                                      </p:cBhvr>
                                      <p:tavLst>
                                        <p:tav tm="0">
                                          <p:val>
                                            <p:fltVal val="0"/>
                                          </p:val>
                                        </p:tav>
                                        <p:tav tm="100000">
                                          <p:val>
                                            <p:strVal val="#ppt_w"/>
                                          </p:val>
                                        </p:tav>
                                      </p:tavLst>
                                    </p:anim>
                                    <p:anim calcmode="lin" valueType="num">
                                      <p:cBhvr>
                                        <p:cTn id="49" dur="1000" fill="hold"/>
                                        <p:tgtEl>
                                          <p:spTgt spid="5"/>
                                        </p:tgtEl>
                                        <p:attrNameLst>
                                          <p:attrName>ppt_h</p:attrName>
                                        </p:attrNameLst>
                                      </p:cBhvr>
                                      <p:tavLst>
                                        <p:tav tm="0">
                                          <p:val>
                                            <p:fltVal val="0"/>
                                          </p:val>
                                        </p:tav>
                                        <p:tav tm="100000">
                                          <p:val>
                                            <p:strVal val="#ppt_h"/>
                                          </p:val>
                                        </p:tav>
                                      </p:tavLst>
                                    </p:anim>
                                    <p:anim calcmode="lin" valueType="num">
                                      <p:cBhvr>
                                        <p:cTn id="50" dur="1000" fill="hold"/>
                                        <p:tgtEl>
                                          <p:spTgt spid="5"/>
                                        </p:tgtEl>
                                        <p:attrNameLst>
                                          <p:attrName>style.rotation</p:attrName>
                                        </p:attrNameLst>
                                      </p:cBhvr>
                                      <p:tavLst>
                                        <p:tav tm="0">
                                          <p:val>
                                            <p:fltVal val="90"/>
                                          </p:val>
                                        </p:tav>
                                        <p:tav tm="100000">
                                          <p:val>
                                            <p:fltVal val="0"/>
                                          </p:val>
                                        </p:tav>
                                      </p:tavLst>
                                    </p:anim>
                                    <p:animEffect transition="in" filter="fade">
                                      <p:cBhvr>
                                        <p:cTn id="5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2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875385"/>
          </a:xfrm>
        </p:spPr>
        <p:txBody>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2	</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promote Church unity.</a:t>
            </a: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a:p>
            <a:pPr marL="0" indent="0">
              <a:spcBef>
                <a:spcPts val="0"/>
              </a:spcBef>
              <a:buNone/>
            </a:pPr>
            <a:endParaRPr lang="en-US" dirty="0"/>
          </a:p>
          <a:p>
            <a:pPr marL="0" indent="0" algn="ctr">
              <a:spcBef>
                <a:spcPts val="0"/>
              </a:spcBef>
              <a:buNone/>
            </a:pPr>
            <a:r>
              <a:rPr lang="en-US" dirty="0">
                <a:latin typeface="Tahoma" panose="020B0604030504040204" pitchFamily="34" charset="0"/>
                <a:ea typeface="Tahoma" panose="020B0604030504040204" pitchFamily="34" charset="0"/>
                <a:cs typeface="Tahoma" panose="020B0604030504040204" pitchFamily="34" charset="0"/>
              </a:rPr>
              <a:t>“In establishing and realizing church fellowship among themselves, the participating churches do so as part of their responsibility, to promote the ecumenical fellowship of all Christian churches.” </a:t>
            </a:r>
          </a:p>
          <a:p>
            <a:pPr marL="0" indent="0" algn="ctr">
              <a:spcBef>
                <a:spcPts val="0"/>
              </a:spcBef>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lgn="ctr">
              <a:spcBef>
                <a:spcPts val="0"/>
              </a:spcBef>
              <a:buNone/>
            </a:pPr>
            <a:r>
              <a:rPr lang="en-US" dirty="0">
                <a:latin typeface="Tahoma" panose="020B0604030504040204" pitchFamily="34" charset="0"/>
                <a:ea typeface="Tahoma" panose="020B0604030504040204" pitchFamily="34" charset="0"/>
                <a:cs typeface="Tahoma" panose="020B0604030504040204" pitchFamily="34" charset="0"/>
              </a:rPr>
              <a:t>(</a:t>
            </a:r>
            <a:r>
              <a:rPr lang="en-US" dirty="0" err="1">
                <a:latin typeface="Tahoma" panose="020B0604030504040204" pitchFamily="34" charset="0"/>
                <a:ea typeface="Tahoma" panose="020B0604030504040204" pitchFamily="34" charset="0"/>
                <a:cs typeface="Tahoma" panose="020B0604030504040204" pitchFamily="34" charset="0"/>
              </a:rPr>
              <a:t>Leuenberg</a:t>
            </a:r>
            <a:r>
              <a:rPr lang="en-US" dirty="0">
                <a:latin typeface="Tahoma" panose="020B0604030504040204" pitchFamily="34" charset="0"/>
                <a:ea typeface="Tahoma" panose="020B0604030504040204" pitchFamily="34" charset="0"/>
                <a:cs typeface="Tahoma" panose="020B0604030504040204" pitchFamily="34" charset="0"/>
              </a:rPr>
              <a:t> Agreement 46)</a:t>
            </a: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Tree>
    <p:extLst>
      <p:ext uri="{BB962C8B-B14F-4D97-AF65-F5344CB8AC3E}">
        <p14:creationId xmlns:p14="http://schemas.microsoft.com/office/powerpoint/2010/main" val="362099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1000"/>
                                        <p:tgtEl>
                                          <p:spTgt spid="3">
                                            <p:txEl>
                                              <p:pRg st="6" end="6"/>
                                            </p:txEl>
                                          </p:spTgt>
                                        </p:tgtEl>
                                      </p:cBhvr>
                                    </p:animEffect>
                                    <p:anim calcmode="lin" valueType="num">
                                      <p:cBhvr>
                                        <p:cTn id="2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2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9"/>
            <a:ext cx="10515600" cy="518984"/>
          </a:xfrm>
        </p:spPr>
        <p:txBody>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2</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promote Church unity.</a:t>
            </a: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church communion through theological work</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church communion with additional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engagement with the Fellowship of Middle-East Evangelical Churches.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feed its model of unity into ecumenical dialogues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a formal dialogue with the Roman Catholic Church</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continue dialogue with the Anglican churches in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p>
        </p:txBody>
      </p:sp>
    </p:spTree>
    <p:extLst>
      <p:ext uri="{BB962C8B-B14F-4D97-AF65-F5344CB8AC3E}">
        <p14:creationId xmlns:p14="http://schemas.microsoft.com/office/powerpoint/2010/main" val="1131101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11" end="11"/>
                                            </p:txEl>
                                          </p:spTgt>
                                        </p:tgtEl>
                                        <p:attrNameLst>
                                          <p:attrName>style.visibility</p:attrName>
                                        </p:attrNameLst>
                                      </p:cBhvr>
                                      <p:to>
                                        <p:strVal val="visible"/>
                                      </p:to>
                                    </p:set>
                                    <p:animEffect transition="in" filter="fade">
                                      <p:cBhvr>
                                        <p:cTn id="19" dur="1000"/>
                                        <p:tgtEl>
                                          <p:spTgt spid="5">
                                            <p:txEl>
                                              <p:pRg st="11" end="11"/>
                                            </p:txEl>
                                          </p:spTgt>
                                        </p:tgtEl>
                                      </p:cBhvr>
                                    </p:animEffect>
                                    <p:anim calcmode="lin" valueType="num">
                                      <p:cBhvr>
                                        <p:cTn id="20"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11" end="1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12" end="12"/>
                                            </p:txEl>
                                          </p:spTgt>
                                        </p:tgtEl>
                                        <p:attrNameLst>
                                          <p:attrName>style.visibility</p:attrName>
                                        </p:attrNameLst>
                                      </p:cBhvr>
                                      <p:to>
                                        <p:strVal val="visible"/>
                                      </p:to>
                                    </p:set>
                                    <p:animEffect transition="in" filter="fade">
                                      <p:cBhvr>
                                        <p:cTn id="24" dur="1000"/>
                                        <p:tgtEl>
                                          <p:spTgt spid="5">
                                            <p:txEl>
                                              <p:pRg st="12" end="12"/>
                                            </p:txEl>
                                          </p:spTgt>
                                        </p:tgtEl>
                                      </p:cBhvr>
                                    </p:animEffect>
                                    <p:anim calcmode="lin" valueType="num">
                                      <p:cBhvr>
                                        <p:cTn id="25"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5">
                                            <p:txEl>
                                              <p:pRg st="23" end="23"/>
                                            </p:txEl>
                                          </p:spTgt>
                                        </p:tgtEl>
                                        <p:attrNameLst>
                                          <p:attrName>style.visibility</p:attrName>
                                        </p:attrNameLst>
                                      </p:cBhvr>
                                      <p:to>
                                        <p:strVal val="visible"/>
                                      </p:to>
                                    </p:set>
                                    <p:animEffect transition="in" filter="fade">
                                      <p:cBhvr>
                                        <p:cTn id="31" dur="1000"/>
                                        <p:tgtEl>
                                          <p:spTgt spid="5">
                                            <p:txEl>
                                              <p:pRg st="23" end="23"/>
                                            </p:txEl>
                                          </p:spTgt>
                                        </p:tgtEl>
                                      </p:cBhvr>
                                    </p:animEffect>
                                    <p:anim calcmode="lin" valueType="num">
                                      <p:cBhvr>
                                        <p:cTn id="32" dur="1000" fill="hold"/>
                                        <p:tgtEl>
                                          <p:spTgt spid="5">
                                            <p:txEl>
                                              <p:pRg st="23" end="23"/>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23" end="2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5">
                                            <p:txEl>
                                              <p:pRg st="24" end="24"/>
                                            </p:txEl>
                                          </p:spTgt>
                                        </p:tgtEl>
                                        <p:attrNameLst>
                                          <p:attrName>style.visibility</p:attrName>
                                        </p:attrNameLst>
                                      </p:cBhvr>
                                      <p:to>
                                        <p:strVal val="visible"/>
                                      </p:to>
                                    </p:set>
                                    <p:animEffect transition="in" filter="fade">
                                      <p:cBhvr>
                                        <p:cTn id="36" dur="1000"/>
                                        <p:tgtEl>
                                          <p:spTgt spid="5">
                                            <p:txEl>
                                              <p:pRg st="24" end="24"/>
                                            </p:txEl>
                                          </p:spTgt>
                                        </p:tgtEl>
                                      </p:cBhvr>
                                    </p:animEffect>
                                    <p:anim calcmode="lin" valueType="num">
                                      <p:cBhvr>
                                        <p:cTn id="37" dur="1000" fill="hold"/>
                                        <p:tgtEl>
                                          <p:spTgt spid="5">
                                            <p:txEl>
                                              <p:pRg st="24" end="24"/>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24" end="2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5">
                                            <p:txEl>
                                              <p:pRg st="32" end="32"/>
                                            </p:txEl>
                                          </p:spTgt>
                                        </p:tgtEl>
                                        <p:attrNameLst>
                                          <p:attrName>style.visibility</p:attrName>
                                        </p:attrNameLst>
                                      </p:cBhvr>
                                      <p:to>
                                        <p:strVal val="visible"/>
                                      </p:to>
                                    </p:set>
                                    <p:animEffect transition="in" filter="fade">
                                      <p:cBhvr>
                                        <p:cTn id="43" dur="1000"/>
                                        <p:tgtEl>
                                          <p:spTgt spid="5">
                                            <p:txEl>
                                              <p:pRg st="32" end="32"/>
                                            </p:txEl>
                                          </p:spTgt>
                                        </p:tgtEl>
                                      </p:cBhvr>
                                    </p:animEffect>
                                    <p:anim calcmode="lin" valueType="num">
                                      <p:cBhvr>
                                        <p:cTn id="44" dur="1000" fill="hold"/>
                                        <p:tgtEl>
                                          <p:spTgt spid="5">
                                            <p:txEl>
                                              <p:pRg st="32" end="32"/>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32" end="32"/>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5">
                                            <p:txEl>
                                              <p:pRg st="33" end="33"/>
                                            </p:txEl>
                                          </p:spTgt>
                                        </p:tgtEl>
                                        <p:attrNameLst>
                                          <p:attrName>style.visibility</p:attrName>
                                        </p:attrNameLst>
                                      </p:cBhvr>
                                      <p:to>
                                        <p:strVal val="visible"/>
                                      </p:to>
                                    </p:set>
                                    <p:animEffect transition="in" filter="fade">
                                      <p:cBhvr>
                                        <p:cTn id="48" dur="1000"/>
                                        <p:tgtEl>
                                          <p:spTgt spid="5">
                                            <p:txEl>
                                              <p:pRg st="33" end="33"/>
                                            </p:txEl>
                                          </p:spTgt>
                                        </p:tgtEl>
                                      </p:cBhvr>
                                    </p:animEffect>
                                    <p:anim calcmode="lin" valueType="num">
                                      <p:cBhvr>
                                        <p:cTn id="49" dur="1000" fill="hold"/>
                                        <p:tgtEl>
                                          <p:spTgt spid="5">
                                            <p:txEl>
                                              <p:pRg st="33" end="33"/>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33" end="3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5">
                                            <p:txEl>
                                              <p:pRg st="44" end="44"/>
                                            </p:txEl>
                                          </p:spTgt>
                                        </p:tgtEl>
                                        <p:attrNameLst>
                                          <p:attrName>style.visibility</p:attrName>
                                        </p:attrNameLst>
                                      </p:cBhvr>
                                      <p:to>
                                        <p:strVal val="visible"/>
                                      </p:to>
                                    </p:set>
                                    <p:animEffect transition="in" filter="fade">
                                      <p:cBhvr>
                                        <p:cTn id="55" dur="1000"/>
                                        <p:tgtEl>
                                          <p:spTgt spid="5">
                                            <p:txEl>
                                              <p:pRg st="44" end="44"/>
                                            </p:txEl>
                                          </p:spTgt>
                                        </p:tgtEl>
                                      </p:cBhvr>
                                    </p:animEffect>
                                    <p:anim calcmode="lin" valueType="num">
                                      <p:cBhvr>
                                        <p:cTn id="56" dur="1000" fill="hold"/>
                                        <p:tgtEl>
                                          <p:spTgt spid="5">
                                            <p:txEl>
                                              <p:pRg st="44" end="44"/>
                                            </p:txEl>
                                          </p:spTgt>
                                        </p:tgtEl>
                                        <p:attrNameLst>
                                          <p:attrName>ppt_x</p:attrName>
                                        </p:attrNameLst>
                                      </p:cBhvr>
                                      <p:tavLst>
                                        <p:tav tm="0">
                                          <p:val>
                                            <p:strVal val="#ppt_x"/>
                                          </p:val>
                                        </p:tav>
                                        <p:tav tm="100000">
                                          <p:val>
                                            <p:strVal val="#ppt_x"/>
                                          </p:val>
                                        </p:tav>
                                      </p:tavLst>
                                    </p:anim>
                                    <p:anim calcmode="lin" valueType="num">
                                      <p:cBhvr>
                                        <p:cTn id="57" dur="1000" fill="hold"/>
                                        <p:tgtEl>
                                          <p:spTgt spid="5">
                                            <p:txEl>
                                              <p:pRg st="44" end="44"/>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5">
                                            <p:txEl>
                                              <p:pRg st="45" end="45"/>
                                            </p:txEl>
                                          </p:spTgt>
                                        </p:tgtEl>
                                        <p:attrNameLst>
                                          <p:attrName>style.visibility</p:attrName>
                                        </p:attrNameLst>
                                      </p:cBhvr>
                                      <p:to>
                                        <p:strVal val="visible"/>
                                      </p:to>
                                    </p:set>
                                    <p:animEffect transition="in" filter="fade">
                                      <p:cBhvr>
                                        <p:cTn id="60" dur="1000"/>
                                        <p:tgtEl>
                                          <p:spTgt spid="5">
                                            <p:txEl>
                                              <p:pRg st="45" end="45"/>
                                            </p:txEl>
                                          </p:spTgt>
                                        </p:tgtEl>
                                      </p:cBhvr>
                                    </p:animEffect>
                                    <p:anim calcmode="lin" valueType="num">
                                      <p:cBhvr>
                                        <p:cTn id="61" dur="1000" fill="hold"/>
                                        <p:tgtEl>
                                          <p:spTgt spid="5">
                                            <p:txEl>
                                              <p:pRg st="45" end="45"/>
                                            </p:txEl>
                                          </p:spTgt>
                                        </p:tgtEl>
                                        <p:attrNameLst>
                                          <p:attrName>ppt_x</p:attrName>
                                        </p:attrNameLst>
                                      </p:cBhvr>
                                      <p:tavLst>
                                        <p:tav tm="0">
                                          <p:val>
                                            <p:strVal val="#ppt_x"/>
                                          </p:val>
                                        </p:tav>
                                        <p:tav tm="100000">
                                          <p:val>
                                            <p:strVal val="#ppt_x"/>
                                          </p:val>
                                        </p:tav>
                                      </p:tavLst>
                                    </p:anim>
                                    <p:anim calcmode="lin" valueType="num">
                                      <p:cBhvr>
                                        <p:cTn id="62" dur="1000" fill="hold"/>
                                        <p:tgtEl>
                                          <p:spTgt spid="5">
                                            <p:txEl>
                                              <p:pRg st="45" end="45"/>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5">
                                            <p:txEl>
                                              <p:pRg st="55" end="55"/>
                                            </p:txEl>
                                          </p:spTgt>
                                        </p:tgtEl>
                                        <p:attrNameLst>
                                          <p:attrName>style.visibility</p:attrName>
                                        </p:attrNameLst>
                                      </p:cBhvr>
                                      <p:to>
                                        <p:strVal val="visible"/>
                                      </p:to>
                                    </p:set>
                                    <p:animEffect transition="in" filter="fade">
                                      <p:cBhvr>
                                        <p:cTn id="67" dur="1000"/>
                                        <p:tgtEl>
                                          <p:spTgt spid="5">
                                            <p:txEl>
                                              <p:pRg st="55" end="55"/>
                                            </p:txEl>
                                          </p:spTgt>
                                        </p:tgtEl>
                                      </p:cBhvr>
                                    </p:animEffect>
                                    <p:anim calcmode="lin" valueType="num">
                                      <p:cBhvr>
                                        <p:cTn id="68" dur="1000" fill="hold"/>
                                        <p:tgtEl>
                                          <p:spTgt spid="5">
                                            <p:txEl>
                                              <p:pRg st="55" end="55"/>
                                            </p:txEl>
                                          </p:spTgt>
                                        </p:tgtEl>
                                        <p:attrNameLst>
                                          <p:attrName>ppt_x</p:attrName>
                                        </p:attrNameLst>
                                      </p:cBhvr>
                                      <p:tavLst>
                                        <p:tav tm="0">
                                          <p:val>
                                            <p:strVal val="#ppt_x"/>
                                          </p:val>
                                        </p:tav>
                                        <p:tav tm="100000">
                                          <p:val>
                                            <p:strVal val="#ppt_x"/>
                                          </p:val>
                                        </p:tav>
                                      </p:tavLst>
                                    </p:anim>
                                    <p:anim calcmode="lin" valueType="num">
                                      <p:cBhvr>
                                        <p:cTn id="69" dur="1000" fill="hold"/>
                                        <p:tgtEl>
                                          <p:spTgt spid="5">
                                            <p:txEl>
                                              <p:pRg st="55" end="55"/>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5">
                                            <p:txEl>
                                              <p:pRg st="56" end="56"/>
                                            </p:txEl>
                                          </p:spTgt>
                                        </p:tgtEl>
                                        <p:attrNameLst>
                                          <p:attrName>style.visibility</p:attrName>
                                        </p:attrNameLst>
                                      </p:cBhvr>
                                      <p:to>
                                        <p:strVal val="visible"/>
                                      </p:to>
                                    </p:set>
                                    <p:animEffect transition="in" filter="fade">
                                      <p:cBhvr>
                                        <p:cTn id="72" dur="1000"/>
                                        <p:tgtEl>
                                          <p:spTgt spid="5">
                                            <p:txEl>
                                              <p:pRg st="56" end="56"/>
                                            </p:txEl>
                                          </p:spTgt>
                                        </p:tgtEl>
                                      </p:cBhvr>
                                    </p:animEffect>
                                    <p:anim calcmode="lin" valueType="num">
                                      <p:cBhvr>
                                        <p:cTn id="73" dur="1000" fill="hold"/>
                                        <p:tgtEl>
                                          <p:spTgt spid="5">
                                            <p:txEl>
                                              <p:pRg st="56" end="56"/>
                                            </p:txEl>
                                          </p:spTgt>
                                        </p:tgtEl>
                                        <p:attrNameLst>
                                          <p:attrName>ppt_x</p:attrName>
                                        </p:attrNameLst>
                                      </p:cBhvr>
                                      <p:tavLst>
                                        <p:tav tm="0">
                                          <p:val>
                                            <p:strVal val="#ppt_x"/>
                                          </p:val>
                                        </p:tav>
                                        <p:tav tm="100000">
                                          <p:val>
                                            <p:strVal val="#ppt_x"/>
                                          </p:val>
                                        </p:tav>
                                      </p:tavLst>
                                    </p:anim>
                                    <p:anim calcmode="lin" valueType="num">
                                      <p:cBhvr>
                                        <p:cTn id="74" dur="1000" fill="hold"/>
                                        <p:tgtEl>
                                          <p:spTgt spid="5">
                                            <p:txEl>
                                              <p:pRg st="56" end="56"/>
                                            </p:txEl>
                                          </p:spTgt>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5">
                                            <p:txEl>
                                              <p:pRg st="57" end="57"/>
                                            </p:txEl>
                                          </p:spTgt>
                                        </p:tgtEl>
                                        <p:attrNameLst>
                                          <p:attrName>style.visibility</p:attrName>
                                        </p:attrNameLst>
                                      </p:cBhvr>
                                      <p:to>
                                        <p:strVal val="visible"/>
                                      </p:to>
                                    </p:set>
                                    <p:animEffect transition="in" filter="fade">
                                      <p:cBhvr>
                                        <p:cTn id="77" dur="1000"/>
                                        <p:tgtEl>
                                          <p:spTgt spid="5">
                                            <p:txEl>
                                              <p:pRg st="57" end="57"/>
                                            </p:txEl>
                                          </p:spTgt>
                                        </p:tgtEl>
                                      </p:cBhvr>
                                    </p:animEffect>
                                    <p:anim calcmode="lin" valueType="num">
                                      <p:cBhvr>
                                        <p:cTn id="78" dur="1000" fill="hold"/>
                                        <p:tgtEl>
                                          <p:spTgt spid="5">
                                            <p:txEl>
                                              <p:pRg st="57" end="57"/>
                                            </p:txEl>
                                          </p:spTgt>
                                        </p:tgtEl>
                                        <p:attrNameLst>
                                          <p:attrName>ppt_x</p:attrName>
                                        </p:attrNameLst>
                                      </p:cBhvr>
                                      <p:tavLst>
                                        <p:tav tm="0">
                                          <p:val>
                                            <p:strVal val="#ppt_x"/>
                                          </p:val>
                                        </p:tav>
                                        <p:tav tm="100000">
                                          <p:val>
                                            <p:strVal val="#ppt_x"/>
                                          </p:val>
                                        </p:tav>
                                      </p:tavLst>
                                    </p:anim>
                                    <p:anim calcmode="lin" valueType="num">
                                      <p:cBhvr>
                                        <p:cTn id="79" dur="1000" fill="hold"/>
                                        <p:tgtEl>
                                          <p:spTgt spid="5">
                                            <p:txEl>
                                              <p:pRg st="57" end="5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1301579"/>
            <a:ext cx="10515600" cy="518984"/>
          </a:xfrm>
        </p:spPr>
        <p:txBody>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2</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promote Church unity.</a:t>
            </a: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church communion through theological work</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church communion with additional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engagement with the Fellowship of Middle-East Evangelical Churches.</a:t>
            </a: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feed its model of unity into ecumenical dialogues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a formal dialogue with the Roman Catholic Church</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continue dialogue with the Anglican churches in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rPr>
              <a:t> </a:t>
            </a:r>
          </a:p>
          <a:p>
            <a:endParaRPr lang="en-US" dirty="0"/>
          </a:p>
        </p:txBody>
      </p:sp>
      <p:sp>
        <p:nvSpPr>
          <p:cNvPr id="6" name="Textfeld 5"/>
          <p:cNvSpPr txBox="1"/>
          <p:nvPr/>
        </p:nvSpPr>
        <p:spPr>
          <a:xfrm>
            <a:off x="575619" y="4828413"/>
            <a:ext cx="11040762" cy="1200329"/>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will conduct doctrinal conversations, study processes and theological consultations, e.g. on Christian Talk of God. The subjects of the doctrinal conversations and study processes will be decided by the General Assembly. The General Assembly will adopt the results of the doctrinal conversations and will recommend that member churches take them on board. </a:t>
            </a:r>
            <a:endParaRPr lang="de-DE" sz="2000" dirty="0">
              <a:latin typeface="Tahoma" panose="020B0604030504040204" pitchFamily="34" charset="0"/>
              <a:ea typeface="Tahoma" panose="020B0604030504040204" pitchFamily="34" charset="0"/>
              <a:cs typeface="Tahoma" panose="020B0604030504040204" pitchFamily="34" charset="0"/>
            </a:endParaRPr>
          </a:p>
        </p:txBody>
      </p:sp>
      <p:sp>
        <p:nvSpPr>
          <p:cNvPr id="8" name="Titel 1">
            <a:extLst>
              <a:ext uri="{FF2B5EF4-FFF2-40B4-BE49-F238E27FC236}">
                <a16:creationId xmlns:a16="http://schemas.microsoft.com/office/drawing/2014/main" id="{BCE0C970-3742-43B8-8350-04F60D2EFFA1}"/>
              </a:ext>
            </a:extLst>
          </p:cNvPr>
          <p:cNvSpPr txBox="1">
            <a:spLocks/>
          </p:cNvSpPr>
          <p:nvPr/>
        </p:nvSpPr>
        <p:spPr>
          <a:xfrm>
            <a:off x="838200" y="533692"/>
            <a:ext cx="10515600" cy="557513"/>
          </a:xfrm>
          <a:prstGeom prst="rect">
            <a:avLst/>
          </a:prstGeo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dirty="0">
                <a:solidFill>
                  <a:schemeClr val="bg1"/>
                </a:solidFill>
                <a:latin typeface="Tahoma"/>
                <a:ea typeface="Tahoma"/>
                <a:cs typeface="Tahoma"/>
              </a:rPr>
              <a:t>  Being church together 			    Aim 2     		                Aims 2020 – 2024</a:t>
            </a:r>
            <a:endParaRPr lang="de-DE" sz="1800" dirty="0">
              <a:solidFill>
                <a:schemeClr val="bg1"/>
              </a:solidFill>
              <a:latin typeface="Tahoma"/>
              <a:ea typeface="Tahoma"/>
              <a:cs typeface="Tahoma"/>
            </a:endParaRPr>
          </a:p>
        </p:txBody>
      </p:sp>
    </p:spTree>
    <p:extLst>
      <p:ext uri="{BB962C8B-B14F-4D97-AF65-F5344CB8AC3E}">
        <p14:creationId xmlns:p14="http://schemas.microsoft.com/office/powerpoint/2010/main" val="335668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11" end="11"/>
                                            </p:txEl>
                                          </p:spTgt>
                                        </p:tgtEl>
                                      </p:cBhvr>
                                    </p:animEffect>
                                    <p:set>
                                      <p:cBhvr>
                                        <p:cTn id="7" dur="1" fill="hold">
                                          <p:stCondLst>
                                            <p:cond delay="499"/>
                                          </p:stCondLst>
                                        </p:cTn>
                                        <p:tgtEl>
                                          <p:spTgt spid="5">
                                            <p:txEl>
                                              <p:pRg st="11" end="11"/>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2" end="12"/>
                                            </p:txEl>
                                          </p:spTgt>
                                        </p:tgtEl>
                                      </p:cBhvr>
                                    </p:animEffect>
                                    <p:set>
                                      <p:cBhvr>
                                        <p:cTn id="10" dur="1" fill="hold">
                                          <p:stCondLst>
                                            <p:cond delay="499"/>
                                          </p:stCondLst>
                                        </p:cTn>
                                        <p:tgtEl>
                                          <p:spTgt spid="5">
                                            <p:txEl>
                                              <p:pRg st="12" end="12"/>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13" end="13"/>
                                            </p:txEl>
                                          </p:spTgt>
                                        </p:tgtEl>
                                      </p:cBhvr>
                                    </p:animEffect>
                                    <p:set>
                                      <p:cBhvr>
                                        <p:cTn id="13" dur="1" fill="hold">
                                          <p:stCondLst>
                                            <p:cond delay="499"/>
                                          </p:stCondLst>
                                        </p:cTn>
                                        <p:tgtEl>
                                          <p:spTgt spid="5">
                                            <p:txEl>
                                              <p:pRg st="13" end="13"/>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23" end="23"/>
                                            </p:txEl>
                                          </p:spTgt>
                                        </p:tgtEl>
                                      </p:cBhvr>
                                    </p:animEffect>
                                    <p:set>
                                      <p:cBhvr>
                                        <p:cTn id="16" dur="1" fill="hold">
                                          <p:stCondLst>
                                            <p:cond delay="499"/>
                                          </p:stCondLst>
                                        </p:cTn>
                                        <p:tgtEl>
                                          <p:spTgt spid="5">
                                            <p:txEl>
                                              <p:pRg st="23" end="23"/>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24" end="24"/>
                                            </p:txEl>
                                          </p:spTgt>
                                        </p:tgtEl>
                                      </p:cBhvr>
                                    </p:animEffect>
                                    <p:set>
                                      <p:cBhvr>
                                        <p:cTn id="19" dur="1" fill="hold">
                                          <p:stCondLst>
                                            <p:cond delay="499"/>
                                          </p:stCondLst>
                                        </p:cTn>
                                        <p:tgtEl>
                                          <p:spTgt spid="5">
                                            <p:txEl>
                                              <p:pRg st="24" end="24"/>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32" end="32"/>
                                            </p:txEl>
                                          </p:spTgt>
                                        </p:tgtEl>
                                      </p:cBhvr>
                                    </p:animEffect>
                                    <p:set>
                                      <p:cBhvr>
                                        <p:cTn id="22" dur="1" fill="hold">
                                          <p:stCondLst>
                                            <p:cond delay="499"/>
                                          </p:stCondLst>
                                        </p:cTn>
                                        <p:tgtEl>
                                          <p:spTgt spid="5">
                                            <p:txEl>
                                              <p:pRg st="32" end="32"/>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33" end="33"/>
                                            </p:txEl>
                                          </p:spTgt>
                                        </p:tgtEl>
                                      </p:cBhvr>
                                    </p:animEffect>
                                    <p:set>
                                      <p:cBhvr>
                                        <p:cTn id="25" dur="1" fill="hold">
                                          <p:stCondLst>
                                            <p:cond delay="499"/>
                                          </p:stCondLst>
                                        </p:cTn>
                                        <p:tgtEl>
                                          <p:spTgt spid="5">
                                            <p:txEl>
                                              <p:pRg st="33" end="33"/>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38" end="38"/>
                                            </p:txEl>
                                          </p:spTgt>
                                        </p:tgtEl>
                                      </p:cBhvr>
                                    </p:animEffect>
                                    <p:set>
                                      <p:cBhvr>
                                        <p:cTn id="28" dur="1" fill="hold">
                                          <p:stCondLst>
                                            <p:cond delay="499"/>
                                          </p:stCondLst>
                                        </p:cTn>
                                        <p:tgtEl>
                                          <p:spTgt spid="5">
                                            <p:txEl>
                                              <p:pRg st="38" end="38"/>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44" end="44"/>
                                            </p:txEl>
                                          </p:spTgt>
                                        </p:tgtEl>
                                      </p:cBhvr>
                                    </p:animEffect>
                                    <p:set>
                                      <p:cBhvr>
                                        <p:cTn id="31" dur="1" fill="hold">
                                          <p:stCondLst>
                                            <p:cond delay="499"/>
                                          </p:stCondLst>
                                        </p:cTn>
                                        <p:tgtEl>
                                          <p:spTgt spid="5">
                                            <p:txEl>
                                              <p:pRg st="44" end="44"/>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45" end="45"/>
                                            </p:txEl>
                                          </p:spTgt>
                                        </p:tgtEl>
                                      </p:cBhvr>
                                    </p:animEffect>
                                    <p:set>
                                      <p:cBhvr>
                                        <p:cTn id="34" dur="1" fill="hold">
                                          <p:stCondLst>
                                            <p:cond delay="499"/>
                                          </p:stCondLst>
                                        </p:cTn>
                                        <p:tgtEl>
                                          <p:spTgt spid="5">
                                            <p:txEl>
                                              <p:pRg st="45" end="45"/>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46" end="46"/>
                                            </p:txEl>
                                          </p:spTgt>
                                        </p:tgtEl>
                                      </p:cBhvr>
                                    </p:animEffect>
                                    <p:set>
                                      <p:cBhvr>
                                        <p:cTn id="37" dur="1" fill="hold">
                                          <p:stCondLst>
                                            <p:cond delay="499"/>
                                          </p:stCondLst>
                                        </p:cTn>
                                        <p:tgtEl>
                                          <p:spTgt spid="5">
                                            <p:txEl>
                                              <p:pRg st="46" end="46"/>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55" end="55"/>
                                            </p:txEl>
                                          </p:spTgt>
                                        </p:tgtEl>
                                      </p:cBhvr>
                                    </p:animEffect>
                                    <p:set>
                                      <p:cBhvr>
                                        <p:cTn id="40" dur="1" fill="hold">
                                          <p:stCondLst>
                                            <p:cond delay="499"/>
                                          </p:stCondLst>
                                        </p:cTn>
                                        <p:tgtEl>
                                          <p:spTgt spid="5">
                                            <p:txEl>
                                              <p:pRg st="55" end="55"/>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56" end="56"/>
                                            </p:txEl>
                                          </p:spTgt>
                                        </p:tgtEl>
                                      </p:cBhvr>
                                    </p:animEffect>
                                    <p:set>
                                      <p:cBhvr>
                                        <p:cTn id="43" dur="1" fill="hold">
                                          <p:stCondLst>
                                            <p:cond delay="499"/>
                                          </p:stCondLst>
                                        </p:cTn>
                                        <p:tgtEl>
                                          <p:spTgt spid="5">
                                            <p:txEl>
                                              <p:pRg st="56" end="56"/>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5">
                                            <p:txEl>
                                              <p:pRg st="57" end="57"/>
                                            </p:txEl>
                                          </p:spTgt>
                                        </p:tgtEl>
                                      </p:cBhvr>
                                    </p:animEffect>
                                    <p:set>
                                      <p:cBhvr>
                                        <p:cTn id="46" dur="1" fill="hold">
                                          <p:stCondLst>
                                            <p:cond delay="499"/>
                                          </p:stCondLst>
                                        </p:cTn>
                                        <p:tgtEl>
                                          <p:spTgt spid="5">
                                            <p:txEl>
                                              <p:pRg st="57" end="57"/>
                                            </p:txEl>
                                          </p:spTgt>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1000" fill="hold"/>
                                        <p:tgtEl>
                                          <p:spTgt spid="6"/>
                                        </p:tgtEl>
                                        <p:attrNameLst>
                                          <p:attrName>ppt_w</p:attrName>
                                        </p:attrNameLst>
                                      </p:cBhvr>
                                      <p:tavLst>
                                        <p:tav tm="0">
                                          <p:val>
                                            <p:fltVal val="0"/>
                                          </p:val>
                                        </p:tav>
                                        <p:tav tm="100000">
                                          <p:val>
                                            <p:strVal val="#ppt_w"/>
                                          </p:val>
                                        </p:tav>
                                      </p:tavLst>
                                    </p:anim>
                                    <p:anim calcmode="lin" valueType="num">
                                      <p:cBhvr>
                                        <p:cTn id="52" dur="1000" fill="hold"/>
                                        <p:tgtEl>
                                          <p:spTgt spid="6"/>
                                        </p:tgtEl>
                                        <p:attrNameLst>
                                          <p:attrName>ppt_h</p:attrName>
                                        </p:attrNameLst>
                                      </p:cBhvr>
                                      <p:tavLst>
                                        <p:tav tm="0">
                                          <p:val>
                                            <p:fltVal val="0"/>
                                          </p:val>
                                        </p:tav>
                                        <p:tav tm="100000">
                                          <p:val>
                                            <p:strVal val="#ppt_h"/>
                                          </p:val>
                                        </p:tav>
                                      </p:tavLst>
                                    </p:anim>
                                    <p:anim calcmode="lin" valueType="num">
                                      <p:cBhvr>
                                        <p:cTn id="53" dur="1000" fill="hold"/>
                                        <p:tgtEl>
                                          <p:spTgt spid="6"/>
                                        </p:tgtEl>
                                        <p:attrNameLst>
                                          <p:attrName>style.rotation</p:attrName>
                                        </p:attrNameLst>
                                      </p:cBhvr>
                                      <p:tavLst>
                                        <p:tav tm="0">
                                          <p:val>
                                            <p:fltVal val="90"/>
                                          </p:val>
                                        </p:tav>
                                        <p:tav tm="100000">
                                          <p:val>
                                            <p:fltVal val="0"/>
                                          </p:val>
                                        </p:tav>
                                      </p:tavLst>
                                    </p:anim>
                                    <p:animEffect transition="in" filter="fade">
                                      <p:cBhvr>
                                        <p:cTn id="5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2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9"/>
            <a:ext cx="10515600" cy="518984"/>
          </a:xfrm>
        </p:spPr>
        <p:txBody>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2</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promote Church unity.</a:t>
            </a: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church communion through theological work</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church communion with additional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engagement with the Fellowship of Middle-East Evangelical Churches.</a:t>
            </a: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feed its model of unity into ecumenical dialogues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a formal dialogue with the Roman Catholic Church</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continue dialogue with the Anglican churches in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p>
        </p:txBody>
      </p:sp>
      <p:sp>
        <p:nvSpPr>
          <p:cNvPr id="6" name="Textfeld 5"/>
          <p:cNvSpPr txBox="1"/>
          <p:nvPr/>
        </p:nvSpPr>
        <p:spPr>
          <a:xfrm>
            <a:off x="575619" y="4828413"/>
            <a:ext cx="11040762" cy="1200329"/>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practises a model of church communion that is open towards other churches that share the same understanding of the Gospel. Therefore the CPCE will continue to conduct discussions with various Protestant churches, particularly in northern Europe, but also with those that have arisen from migration to Europe. Exploratory talks will be conducted by the Advisory Board on Migration and Church Communion.</a:t>
            </a:r>
            <a:endParaRPr lang="de-D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2592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 end="1"/>
                                            </p:txEl>
                                          </p:spTgt>
                                        </p:tgtEl>
                                      </p:cBhvr>
                                    </p:animEffect>
                                    <p:set>
                                      <p:cBhvr>
                                        <p:cTn id="10" dur="1" fill="hold">
                                          <p:stCondLst>
                                            <p:cond delay="499"/>
                                          </p:stCondLst>
                                        </p:cTn>
                                        <p:tgtEl>
                                          <p:spTgt spid="5">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23" end="23"/>
                                            </p:txEl>
                                          </p:spTgt>
                                        </p:tgtEl>
                                      </p:cBhvr>
                                    </p:animEffect>
                                    <p:set>
                                      <p:cBhvr>
                                        <p:cTn id="13" dur="1" fill="hold">
                                          <p:stCondLst>
                                            <p:cond delay="499"/>
                                          </p:stCondLst>
                                        </p:cTn>
                                        <p:tgtEl>
                                          <p:spTgt spid="5">
                                            <p:txEl>
                                              <p:pRg st="23" end="23"/>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24" end="24"/>
                                            </p:txEl>
                                          </p:spTgt>
                                        </p:tgtEl>
                                      </p:cBhvr>
                                    </p:animEffect>
                                    <p:set>
                                      <p:cBhvr>
                                        <p:cTn id="16" dur="1" fill="hold">
                                          <p:stCondLst>
                                            <p:cond delay="499"/>
                                          </p:stCondLst>
                                        </p:cTn>
                                        <p:tgtEl>
                                          <p:spTgt spid="5">
                                            <p:txEl>
                                              <p:pRg st="24" end="24"/>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32" end="32"/>
                                            </p:txEl>
                                          </p:spTgt>
                                        </p:tgtEl>
                                      </p:cBhvr>
                                    </p:animEffect>
                                    <p:set>
                                      <p:cBhvr>
                                        <p:cTn id="19" dur="1" fill="hold">
                                          <p:stCondLst>
                                            <p:cond delay="499"/>
                                          </p:stCondLst>
                                        </p:cTn>
                                        <p:tgtEl>
                                          <p:spTgt spid="5">
                                            <p:txEl>
                                              <p:pRg st="32" end="32"/>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33" end="33"/>
                                            </p:txEl>
                                          </p:spTgt>
                                        </p:tgtEl>
                                      </p:cBhvr>
                                    </p:animEffect>
                                    <p:set>
                                      <p:cBhvr>
                                        <p:cTn id="22" dur="1" fill="hold">
                                          <p:stCondLst>
                                            <p:cond delay="499"/>
                                          </p:stCondLst>
                                        </p:cTn>
                                        <p:tgtEl>
                                          <p:spTgt spid="5">
                                            <p:txEl>
                                              <p:pRg st="33" end="33"/>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38" end="38"/>
                                            </p:txEl>
                                          </p:spTgt>
                                        </p:tgtEl>
                                      </p:cBhvr>
                                    </p:animEffect>
                                    <p:set>
                                      <p:cBhvr>
                                        <p:cTn id="25" dur="1" fill="hold">
                                          <p:stCondLst>
                                            <p:cond delay="499"/>
                                          </p:stCondLst>
                                        </p:cTn>
                                        <p:tgtEl>
                                          <p:spTgt spid="5">
                                            <p:txEl>
                                              <p:pRg st="38" end="38"/>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44" end="44"/>
                                            </p:txEl>
                                          </p:spTgt>
                                        </p:tgtEl>
                                      </p:cBhvr>
                                    </p:animEffect>
                                    <p:set>
                                      <p:cBhvr>
                                        <p:cTn id="28" dur="1" fill="hold">
                                          <p:stCondLst>
                                            <p:cond delay="499"/>
                                          </p:stCondLst>
                                        </p:cTn>
                                        <p:tgtEl>
                                          <p:spTgt spid="5">
                                            <p:txEl>
                                              <p:pRg st="44" end="44"/>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45" end="45"/>
                                            </p:txEl>
                                          </p:spTgt>
                                        </p:tgtEl>
                                      </p:cBhvr>
                                    </p:animEffect>
                                    <p:set>
                                      <p:cBhvr>
                                        <p:cTn id="31" dur="1" fill="hold">
                                          <p:stCondLst>
                                            <p:cond delay="499"/>
                                          </p:stCondLst>
                                        </p:cTn>
                                        <p:tgtEl>
                                          <p:spTgt spid="5">
                                            <p:txEl>
                                              <p:pRg st="45" end="45"/>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46" end="46"/>
                                            </p:txEl>
                                          </p:spTgt>
                                        </p:tgtEl>
                                      </p:cBhvr>
                                    </p:animEffect>
                                    <p:set>
                                      <p:cBhvr>
                                        <p:cTn id="34" dur="1" fill="hold">
                                          <p:stCondLst>
                                            <p:cond delay="499"/>
                                          </p:stCondLst>
                                        </p:cTn>
                                        <p:tgtEl>
                                          <p:spTgt spid="5">
                                            <p:txEl>
                                              <p:pRg st="46" end="46"/>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55" end="55"/>
                                            </p:txEl>
                                          </p:spTgt>
                                        </p:tgtEl>
                                      </p:cBhvr>
                                    </p:animEffect>
                                    <p:set>
                                      <p:cBhvr>
                                        <p:cTn id="37" dur="1" fill="hold">
                                          <p:stCondLst>
                                            <p:cond delay="499"/>
                                          </p:stCondLst>
                                        </p:cTn>
                                        <p:tgtEl>
                                          <p:spTgt spid="5">
                                            <p:txEl>
                                              <p:pRg st="55" end="55"/>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56" end="56"/>
                                            </p:txEl>
                                          </p:spTgt>
                                        </p:tgtEl>
                                      </p:cBhvr>
                                    </p:animEffect>
                                    <p:set>
                                      <p:cBhvr>
                                        <p:cTn id="40" dur="1" fill="hold">
                                          <p:stCondLst>
                                            <p:cond delay="499"/>
                                          </p:stCondLst>
                                        </p:cTn>
                                        <p:tgtEl>
                                          <p:spTgt spid="5">
                                            <p:txEl>
                                              <p:pRg st="56" end="56"/>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57" end="57"/>
                                            </p:txEl>
                                          </p:spTgt>
                                        </p:tgtEl>
                                      </p:cBhvr>
                                    </p:animEffect>
                                    <p:set>
                                      <p:cBhvr>
                                        <p:cTn id="43" dur="1" fill="hold">
                                          <p:stCondLst>
                                            <p:cond delay="499"/>
                                          </p:stCondLst>
                                        </p:cTn>
                                        <p:tgtEl>
                                          <p:spTgt spid="5">
                                            <p:txEl>
                                              <p:pRg st="57" end="57"/>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1000" fill="hold"/>
                                        <p:tgtEl>
                                          <p:spTgt spid="6"/>
                                        </p:tgtEl>
                                        <p:attrNameLst>
                                          <p:attrName>ppt_w</p:attrName>
                                        </p:attrNameLst>
                                      </p:cBhvr>
                                      <p:tavLst>
                                        <p:tav tm="0">
                                          <p:val>
                                            <p:fltVal val="0"/>
                                          </p:val>
                                        </p:tav>
                                        <p:tav tm="100000">
                                          <p:val>
                                            <p:strVal val="#ppt_w"/>
                                          </p:val>
                                        </p:tav>
                                      </p:tavLst>
                                    </p:anim>
                                    <p:anim calcmode="lin" valueType="num">
                                      <p:cBhvr>
                                        <p:cTn id="49" dur="1000" fill="hold"/>
                                        <p:tgtEl>
                                          <p:spTgt spid="6"/>
                                        </p:tgtEl>
                                        <p:attrNameLst>
                                          <p:attrName>ppt_h</p:attrName>
                                        </p:attrNameLst>
                                      </p:cBhvr>
                                      <p:tavLst>
                                        <p:tav tm="0">
                                          <p:val>
                                            <p:fltVal val="0"/>
                                          </p:val>
                                        </p:tav>
                                        <p:tav tm="100000">
                                          <p:val>
                                            <p:strVal val="#ppt_h"/>
                                          </p:val>
                                        </p:tav>
                                      </p:tavLst>
                                    </p:anim>
                                    <p:anim calcmode="lin" valueType="num">
                                      <p:cBhvr>
                                        <p:cTn id="50" dur="1000" fill="hold"/>
                                        <p:tgtEl>
                                          <p:spTgt spid="6"/>
                                        </p:tgtEl>
                                        <p:attrNameLst>
                                          <p:attrName>style.rotation</p:attrName>
                                        </p:attrNameLst>
                                      </p:cBhvr>
                                      <p:tavLst>
                                        <p:tav tm="0">
                                          <p:val>
                                            <p:fltVal val="90"/>
                                          </p:val>
                                        </p:tav>
                                        <p:tav tm="100000">
                                          <p:val>
                                            <p:fltVal val="0"/>
                                          </p:val>
                                        </p:tav>
                                      </p:tavLst>
                                    </p:anim>
                                    <p:animEffect transition="in" filter="fade">
                                      <p:cBhvr>
                                        <p:cTn id="5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2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9"/>
            <a:ext cx="10515600" cy="518984"/>
          </a:xfrm>
        </p:spPr>
        <p:txBody>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2</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promote Church unity.</a:t>
            </a: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church communion through theological work</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church communion with additional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engagement with the Fellowship of Middle-East Evangelical Churches.</a:t>
            </a: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feed its model of unity into ecumenical dialogues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a formal dialogue with the Roman Catholic Church</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continue dialogue with the Anglican churches in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p>
        </p:txBody>
      </p:sp>
      <p:sp>
        <p:nvSpPr>
          <p:cNvPr id="6" name="Textfeld 5"/>
          <p:cNvSpPr txBox="1"/>
          <p:nvPr/>
        </p:nvSpPr>
        <p:spPr>
          <a:xfrm>
            <a:off x="575619" y="4828413"/>
            <a:ext cx="11040762" cy="1200329"/>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will tend its relationships with church fellowships that have comparable understandings of unity in other parts of the world. It will engage with the aim of mutual learning, e.g. through reciprocal invitations to join study processes, and support other fellowships in witness and service in the world. The CPCE will facilitate church aid projects in the region covered by the FMEEC.</a:t>
            </a:r>
            <a:endParaRPr lang="de-D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7523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 end="1"/>
                                            </p:txEl>
                                          </p:spTgt>
                                        </p:tgtEl>
                                      </p:cBhvr>
                                    </p:animEffect>
                                    <p:set>
                                      <p:cBhvr>
                                        <p:cTn id="10" dur="1" fill="hold">
                                          <p:stCondLst>
                                            <p:cond delay="499"/>
                                          </p:stCondLst>
                                        </p:cTn>
                                        <p:tgtEl>
                                          <p:spTgt spid="5">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11" end="11"/>
                                            </p:txEl>
                                          </p:spTgt>
                                        </p:tgtEl>
                                      </p:cBhvr>
                                    </p:animEffect>
                                    <p:set>
                                      <p:cBhvr>
                                        <p:cTn id="13" dur="1" fill="hold">
                                          <p:stCondLst>
                                            <p:cond delay="499"/>
                                          </p:stCondLst>
                                        </p:cTn>
                                        <p:tgtEl>
                                          <p:spTgt spid="5">
                                            <p:txEl>
                                              <p:pRg st="11" end="1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12" end="12"/>
                                            </p:txEl>
                                          </p:spTgt>
                                        </p:tgtEl>
                                      </p:cBhvr>
                                    </p:animEffect>
                                    <p:set>
                                      <p:cBhvr>
                                        <p:cTn id="16" dur="1" fill="hold">
                                          <p:stCondLst>
                                            <p:cond delay="499"/>
                                          </p:stCondLst>
                                        </p:cTn>
                                        <p:tgtEl>
                                          <p:spTgt spid="5">
                                            <p:txEl>
                                              <p:pRg st="12" end="12"/>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13" end="13"/>
                                            </p:txEl>
                                          </p:spTgt>
                                        </p:tgtEl>
                                      </p:cBhvr>
                                    </p:animEffect>
                                    <p:set>
                                      <p:cBhvr>
                                        <p:cTn id="19" dur="1" fill="hold">
                                          <p:stCondLst>
                                            <p:cond delay="499"/>
                                          </p:stCondLst>
                                        </p:cTn>
                                        <p:tgtEl>
                                          <p:spTgt spid="5">
                                            <p:txEl>
                                              <p:pRg st="13" end="13"/>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32" end="32"/>
                                            </p:txEl>
                                          </p:spTgt>
                                        </p:tgtEl>
                                      </p:cBhvr>
                                    </p:animEffect>
                                    <p:set>
                                      <p:cBhvr>
                                        <p:cTn id="22" dur="1" fill="hold">
                                          <p:stCondLst>
                                            <p:cond delay="499"/>
                                          </p:stCondLst>
                                        </p:cTn>
                                        <p:tgtEl>
                                          <p:spTgt spid="5">
                                            <p:txEl>
                                              <p:pRg st="32" end="32"/>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33" end="33"/>
                                            </p:txEl>
                                          </p:spTgt>
                                        </p:tgtEl>
                                      </p:cBhvr>
                                    </p:animEffect>
                                    <p:set>
                                      <p:cBhvr>
                                        <p:cTn id="25" dur="1" fill="hold">
                                          <p:stCondLst>
                                            <p:cond delay="499"/>
                                          </p:stCondLst>
                                        </p:cTn>
                                        <p:tgtEl>
                                          <p:spTgt spid="5">
                                            <p:txEl>
                                              <p:pRg st="33" end="33"/>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38" end="38"/>
                                            </p:txEl>
                                          </p:spTgt>
                                        </p:tgtEl>
                                      </p:cBhvr>
                                    </p:animEffect>
                                    <p:set>
                                      <p:cBhvr>
                                        <p:cTn id="28" dur="1" fill="hold">
                                          <p:stCondLst>
                                            <p:cond delay="499"/>
                                          </p:stCondLst>
                                        </p:cTn>
                                        <p:tgtEl>
                                          <p:spTgt spid="5">
                                            <p:txEl>
                                              <p:pRg st="38" end="38"/>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44" end="44"/>
                                            </p:txEl>
                                          </p:spTgt>
                                        </p:tgtEl>
                                      </p:cBhvr>
                                    </p:animEffect>
                                    <p:set>
                                      <p:cBhvr>
                                        <p:cTn id="31" dur="1" fill="hold">
                                          <p:stCondLst>
                                            <p:cond delay="499"/>
                                          </p:stCondLst>
                                        </p:cTn>
                                        <p:tgtEl>
                                          <p:spTgt spid="5">
                                            <p:txEl>
                                              <p:pRg st="44" end="44"/>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45" end="45"/>
                                            </p:txEl>
                                          </p:spTgt>
                                        </p:tgtEl>
                                      </p:cBhvr>
                                    </p:animEffect>
                                    <p:set>
                                      <p:cBhvr>
                                        <p:cTn id="34" dur="1" fill="hold">
                                          <p:stCondLst>
                                            <p:cond delay="499"/>
                                          </p:stCondLst>
                                        </p:cTn>
                                        <p:tgtEl>
                                          <p:spTgt spid="5">
                                            <p:txEl>
                                              <p:pRg st="45" end="45"/>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46" end="46"/>
                                            </p:txEl>
                                          </p:spTgt>
                                        </p:tgtEl>
                                      </p:cBhvr>
                                    </p:animEffect>
                                    <p:set>
                                      <p:cBhvr>
                                        <p:cTn id="37" dur="1" fill="hold">
                                          <p:stCondLst>
                                            <p:cond delay="499"/>
                                          </p:stCondLst>
                                        </p:cTn>
                                        <p:tgtEl>
                                          <p:spTgt spid="5">
                                            <p:txEl>
                                              <p:pRg st="46" end="46"/>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55" end="55"/>
                                            </p:txEl>
                                          </p:spTgt>
                                        </p:tgtEl>
                                      </p:cBhvr>
                                    </p:animEffect>
                                    <p:set>
                                      <p:cBhvr>
                                        <p:cTn id="40" dur="1" fill="hold">
                                          <p:stCondLst>
                                            <p:cond delay="499"/>
                                          </p:stCondLst>
                                        </p:cTn>
                                        <p:tgtEl>
                                          <p:spTgt spid="5">
                                            <p:txEl>
                                              <p:pRg st="55" end="55"/>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56" end="56"/>
                                            </p:txEl>
                                          </p:spTgt>
                                        </p:tgtEl>
                                      </p:cBhvr>
                                    </p:animEffect>
                                    <p:set>
                                      <p:cBhvr>
                                        <p:cTn id="43" dur="1" fill="hold">
                                          <p:stCondLst>
                                            <p:cond delay="499"/>
                                          </p:stCondLst>
                                        </p:cTn>
                                        <p:tgtEl>
                                          <p:spTgt spid="5">
                                            <p:txEl>
                                              <p:pRg st="56" end="56"/>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5">
                                            <p:txEl>
                                              <p:pRg st="57" end="57"/>
                                            </p:txEl>
                                          </p:spTgt>
                                        </p:tgtEl>
                                      </p:cBhvr>
                                    </p:animEffect>
                                    <p:set>
                                      <p:cBhvr>
                                        <p:cTn id="46" dur="1" fill="hold">
                                          <p:stCondLst>
                                            <p:cond delay="499"/>
                                          </p:stCondLst>
                                        </p:cTn>
                                        <p:tgtEl>
                                          <p:spTgt spid="5">
                                            <p:txEl>
                                              <p:pRg st="57" end="57"/>
                                            </p:txEl>
                                          </p:spTgt>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1000" fill="hold"/>
                                        <p:tgtEl>
                                          <p:spTgt spid="6"/>
                                        </p:tgtEl>
                                        <p:attrNameLst>
                                          <p:attrName>ppt_w</p:attrName>
                                        </p:attrNameLst>
                                      </p:cBhvr>
                                      <p:tavLst>
                                        <p:tav tm="0">
                                          <p:val>
                                            <p:fltVal val="0"/>
                                          </p:val>
                                        </p:tav>
                                        <p:tav tm="100000">
                                          <p:val>
                                            <p:strVal val="#ppt_w"/>
                                          </p:val>
                                        </p:tav>
                                      </p:tavLst>
                                    </p:anim>
                                    <p:anim calcmode="lin" valueType="num">
                                      <p:cBhvr>
                                        <p:cTn id="52" dur="1000" fill="hold"/>
                                        <p:tgtEl>
                                          <p:spTgt spid="6"/>
                                        </p:tgtEl>
                                        <p:attrNameLst>
                                          <p:attrName>ppt_h</p:attrName>
                                        </p:attrNameLst>
                                      </p:cBhvr>
                                      <p:tavLst>
                                        <p:tav tm="0">
                                          <p:val>
                                            <p:fltVal val="0"/>
                                          </p:val>
                                        </p:tav>
                                        <p:tav tm="100000">
                                          <p:val>
                                            <p:strVal val="#ppt_h"/>
                                          </p:val>
                                        </p:tav>
                                      </p:tavLst>
                                    </p:anim>
                                    <p:anim calcmode="lin" valueType="num">
                                      <p:cBhvr>
                                        <p:cTn id="53" dur="1000" fill="hold"/>
                                        <p:tgtEl>
                                          <p:spTgt spid="6"/>
                                        </p:tgtEl>
                                        <p:attrNameLst>
                                          <p:attrName>style.rotation</p:attrName>
                                        </p:attrNameLst>
                                      </p:cBhvr>
                                      <p:tavLst>
                                        <p:tav tm="0">
                                          <p:val>
                                            <p:fltVal val="90"/>
                                          </p:val>
                                        </p:tav>
                                        <p:tav tm="100000">
                                          <p:val>
                                            <p:fltVal val="0"/>
                                          </p:val>
                                        </p:tav>
                                      </p:tavLst>
                                    </p:anim>
                                    <p:animEffect transition="in" filter="fade">
                                      <p:cBhvr>
                                        <p:cTn id="5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2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9"/>
            <a:ext cx="10515600" cy="518984"/>
          </a:xfrm>
        </p:spPr>
        <p:txBody>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2</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promote Church unity.</a:t>
            </a: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church communion through theological work</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church communion with additional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engagement with the Fellowship of Middle-East Evangelical Churches.</a:t>
            </a: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feed its model of unity into ecumenical dialogues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a formal dialogue with the Roman Catholic Church</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continue dialogue with the Anglican churches in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rPr>
              <a:t> </a:t>
            </a:r>
          </a:p>
          <a:p>
            <a:endParaRPr lang="en-US" dirty="0"/>
          </a:p>
        </p:txBody>
      </p:sp>
      <p:sp>
        <p:nvSpPr>
          <p:cNvPr id="6" name="Textfeld 5"/>
          <p:cNvSpPr txBox="1"/>
          <p:nvPr/>
        </p:nvSpPr>
        <p:spPr>
          <a:xfrm>
            <a:off x="575619" y="4828413"/>
            <a:ext cx="11040762" cy="923330"/>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represents unity in reconciled diversity. It will carry this model of unity and more than 45 years’ experience of living in church communion into its ecumenical relations. Equally, the results of the doctrinal conversations form the basis of the CPCE’s ecumenical dialogues.</a:t>
            </a:r>
            <a:endParaRPr lang="de-D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6824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 end="1"/>
                                            </p:txEl>
                                          </p:spTgt>
                                        </p:tgtEl>
                                      </p:cBhvr>
                                    </p:animEffect>
                                    <p:set>
                                      <p:cBhvr>
                                        <p:cTn id="10" dur="1" fill="hold">
                                          <p:stCondLst>
                                            <p:cond delay="499"/>
                                          </p:stCondLst>
                                        </p:cTn>
                                        <p:tgtEl>
                                          <p:spTgt spid="5">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11" end="11"/>
                                            </p:txEl>
                                          </p:spTgt>
                                        </p:tgtEl>
                                      </p:cBhvr>
                                    </p:animEffect>
                                    <p:set>
                                      <p:cBhvr>
                                        <p:cTn id="13" dur="1" fill="hold">
                                          <p:stCondLst>
                                            <p:cond delay="499"/>
                                          </p:stCondLst>
                                        </p:cTn>
                                        <p:tgtEl>
                                          <p:spTgt spid="5">
                                            <p:txEl>
                                              <p:pRg st="11" end="1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12" end="12"/>
                                            </p:txEl>
                                          </p:spTgt>
                                        </p:tgtEl>
                                      </p:cBhvr>
                                    </p:animEffect>
                                    <p:set>
                                      <p:cBhvr>
                                        <p:cTn id="16" dur="1" fill="hold">
                                          <p:stCondLst>
                                            <p:cond delay="499"/>
                                          </p:stCondLst>
                                        </p:cTn>
                                        <p:tgtEl>
                                          <p:spTgt spid="5">
                                            <p:txEl>
                                              <p:pRg st="12" end="12"/>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13" end="13"/>
                                            </p:txEl>
                                          </p:spTgt>
                                        </p:tgtEl>
                                      </p:cBhvr>
                                    </p:animEffect>
                                    <p:set>
                                      <p:cBhvr>
                                        <p:cTn id="19" dur="1" fill="hold">
                                          <p:stCondLst>
                                            <p:cond delay="499"/>
                                          </p:stCondLst>
                                        </p:cTn>
                                        <p:tgtEl>
                                          <p:spTgt spid="5">
                                            <p:txEl>
                                              <p:pRg st="13" end="13"/>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23" end="23"/>
                                            </p:txEl>
                                          </p:spTgt>
                                        </p:tgtEl>
                                      </p:cBhvr>
                                    </p:animEffect>
                                    <p:set>
                                      <p:cBhvr>
                                        <p:cTn id="22" dur="1" fill="hold">
                                          <p:stCondLst>
                                            <p:cond delay="499"/>
                                          </p:stCondLst>
                                        </p:cTn>
                                        <p:tgtEl>
                                          <p:spTgt spid="5">
                                            <p:txEl>
                                              <p:pRg st="23" end="23"/>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24" end="24"/>
                                            </p:txEl>
                                          </p:spTgt>
                                        </p:tgtEl>
                                      </p:cBhvr>
                                    </p:animEffect>
                                    <p:set>
                                      <p:cBhvr>
                                        <p:cTn id="25" dur="1" fill="hold">
                                          <p:stCondLst>
                                            <p:cond delay="499"/>
                                          </p:stCondLst>
                                        </p:cTn>
                                        <p:tgtEl>
                                          <p:spTgt spid="5">
                                            <p:txEl>
                                              <p:pRg st="24" end="24"/>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44" end="44"/>
                                            </p:txEl>
                                          </p:spTgt>
                                        </p:tgtEl>
                                      </p:cBhvr>
                                    </p:animEffect>
                                    <p:set>
                                      <p:cBhvr>
                                        <p:cTn id="28" dur="1" fill="hold">
                                          <p:stCondLst>
                                            <p:cond delay="499"/>
                                          </p:stCondLst>
                                        </p:cTn>
                                        <p:tgtEl>
                                          <p:spTgt spid="5">
                                            <p:txEl>
                                              <p:pRg st="44" end="44"/>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45" end="45"/>
                                            </p:txEl>
                                          </p:spTgt>
                                        </p:tgtEl>
                                      </p:cBhvr>
                                    </p:animEffect>
                                    <p:set>
                                      <p:cBhvr>
                                        <p:cTn id="31" dur="1" fill="hold">
                                          <p:stCondLst>
                                            <p:cond delay="499"/>
                                          </p:stCondLst>
                                        </p:cTn>
                                        <p:tgtEl>
                                          <p:spTgt spid="5">
                                            <p:txEl>
                                              <p:pRg st="45" end="45"/>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46" end="46"/>
                                            </p:txEl>
                                          </p:spTgt>
                                        </p:tgtEl>
                                      </p:cBhvr>
                                    </p:animEffect>
                                    <p:set>
                                      <p:cBhvr>
                                        <p:cTn id="34" dur="1" fill="hold">
                                          <p:stCondLst>
                                            <p:cond delay="499"/>
                                          </p:stCondLst>
                                        </p:cTn>
                                        <p:tgtEl>
                                          <p:spTgt spid="5">
                                            <p:txEl>
                                              <p:pRg st="46" end="46"/>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55" end="55"/>
                                            </p:txEl>
                                          </p:spTgt>
                                        </p:tgtEl>
                                      </p:cBhvr>
                                    </p:animEffect>
                                    <p:set>
                                      <p:cBhvr>
                                        <p:cTn id="37" dur="1" fill="hold">
                                          <p:stCondLst>
                                            <p:cond delay="499"/>
                                          </p:stCondLst>
                                        </p:cTn>
                                        <p:tgtEl>
                                          <p:spTgt spid="5">
                                            <p:txEl>
                                              <p:pRg st="55" end="55"/>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56" end="56"/>
                                            </p:txEl>
                                          </p:spTgt>
                                        </p:tgtEl>
                                      </p:cBhvr>
                                    </p:animEffect>
                                    <p:set>
                                      <p:cBhvr>
                                        <p:cTn id="40" dur="1" fill="hold">
                                          <p:stCondLst>
                                            <p:cond delay="499"/>
                                          </p:stCondLst>
                                        </p:cTn>
                                        <p:tgtEl>
                                          <p:spTgt spid="5">
                                            <p:txEl>
                                              <p:pRg st="56" end="56"/>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p:cTn id="45" dur="1000" fill="hold"/>
                                        <p:tgtEl>
                                          <p:spTgt spid="6"/>
                                        </p:tgtEl>
                                        <p:attrNameLst>
                                          <p:attrName>ppt_w</p:attrName>
                                        </p:attrNameLst>
                                      </p:cBhvr>
                                      <p:tavLst>
                                        <p:tav tm="0">
                                          <p:val>
                                            <p:fltVal val="0"/>
                                          </p:val>
                                        </p:tav>
                                        <p:tav tm="100000">
                                          <p:val>
                                            <p:strVal val="#ppt_w"/>
                                          </p:val>
                                        </p:tav>
                                      </p:tavLst>
                                    </p:anim>
                                    <p:anim calcmode="lin" valueType="num">
                                      <p:cBhvr>
                                        <p:cTn id="46" dur="1000" fill="hold"/>
                                        <p:tgtEl>
                                          <p:spTgt spid="6"/>
                                        </p:tgtEl>
                                        <p:attrNameLst>
                                          <p:attrName>ppt_h</p:attrName>
                                        </p:attrNameLst>
                                      </p:cBhvr>
                                      <p:tavLst>
                                        <p:tav tm="0">
                                          <p:val>
                                            <p:fltVal val="0"/>
                                          </p:val>
                                        </p:tav>
                                        <p:tav tm="100000">
                                          <p:val>
                                            <p:strVal val="#ppt_h"/>
                                          </p:val>
                                        </p:tav>
                                      </p:tavLst>
                                    </p:anim>
                                    <p:anim calcmode="lin" valueType="num">
                                      <p:cBhvr>
                                        <p:cTn id="47" dur="1000" fill="hold"/>
                                        <p:tgtEl>
                                          <p:spTgt spid="6"/>
                                        </p:tgtEl>
                                        <p:attrNameLst>
                                          <p:attrName>style.rotation</p:attrName>
                                        </p:attrNameLst>
                                      </p:cBhvr>
                                      <p:tavLst>
                                        <p:tav tm="0">
                                          <p:val>
                                            <p:fltVal val="90"/>
                                          </p:val>
                                        </p:tav>
                                        <p:tav tm="100000">
                                          <p:val>
                                            <p:fltVal val="0"/>
                                          </p:val>
                                        </p:tav>
                                      </p:tavLst>
                                    </p:anim>
                                    <p:animEffect transition="in" filter="fade">
                                      <p:cBhvr>
                                        <p:cTn id="4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2     		                Aims 2020 – 2024  </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9"/>
            <a:ext cx="10515600" cy="518984"/>
          </a:xfrm>
        </p:spPr>
        <p:txBody>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2</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promote Church unity.</a:t>
            </a: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church communion through theological work</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church communion with additional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engagement with the Fellowship of Middle-East Evangelical Churches.</a:t>
            </a: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feed its model of unity into ecumenical dialogues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a formal dialogue with the Roman Catholic Church</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continue dialogue with the Anglican churches in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p>
        </p:txBody>
      </p:sp>
      <p:sp>
        <p:nvSpPr>
          <p:cNvPr id="6" name="Textfeld 5"/>
          <p:cNvSpPr txBox="1"/>
          <p:nvPr/>
        </p:nvSpPr>
        <p:spPr>
          <a:xfrm>
            <a:off x="575619" y="4828413"/>
            <a:ext cx="11040762" cy="1200329"/>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will continue existing ecumenical discussions (e.g. with Baptist churches). It will examine the scope for new dialogues based on the recommendations of its Advisory Board on Ecumenism. It will conduct a dialogue with the Pontifical Council on Promoting Christian Unity on the understanding of church and church communion.</a:t>
            </a:r>
            <a:endParaRPr lang="de-D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34227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 end="1"/>
                                            </p:txEl>
                                          </p:spTgt>
                                        </p:tgtEl>
                                      </p:cBhvr>
                                    </p:animEffect>
                                    <p:set>
                                      <p:cBhvr>
                                        <p:cTn id="10" dur="1" fill="hold">
                                          <p:stCondLst>
                                            <p:cond delay="499"/>
                                          </p:stCondLst>
                                        </p:cTn>
                                        <p:tgtEl>
                                          <p:spTgt spid="5">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11" end="11"/>
                                            </p:txEl>
                                          </p:spTgt>
                                        </p:tgtEl>
                                      </p:cBhvr>
                                    </p:animEffect>
                                    <p:set>
                                      <p:cBhvr>
                                        <p:cTn id="13" dur="1" fill="hold">
                                          <p:stCondLst>
                                            <p:cond delay="499"/>
                                          </p:stCondLst>
                                        </p:cTn>
                                        <p:tgtEl>
                                          <p:spTgt spid="5">
                                            <p:txEl>
                                              <p:pRg st="11" end="1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12" end="12"/>
                                            </p:txEl>
                                          </p:spTgt>
                                        </p:tgtEl>
                                      </p:cBhvr>
                                    </p:animEffect>
                                    <p:set>
                                      <p:cBhvr>
                                        <p:cTn id="16" dur="1" fill="hold">
                                          <p:stCondLst>
                                            <p:cond delay="499"/>
                                          </p:stCondLst>
                                        </p:cTn>
                                        <p:tgtEl>
                                          <p:spTgt spid="5">
                                            <p:txEl>
                                              <p:pRg st="12" end="12"/>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13" end="13"/>
                                            </p:txEl>
                                          </p:spTgt>
                                        </p:tgtEl>
                                      </p:cBhvr>
                                    </p:animEffect>
                                    <p:set>
                                      <p:cBhvr>
                                        <p:cTn id="19" dur="1" fill="hold">
                                          <p:stCondLst>
                                            <p:cond delay="499"/>
                                          </p:stCondLst>
                                        </p:cTn>
                                        <p:tgtEl>
                                          <p:spTgt spid="5">
                                            <p:txEl>
                                              <p:pRg st="13" end="13"/>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23" end="23"/>
                                            </p:txEl>
                                          </p:spTgt>
                                        </p:tgtEl>
                                      </p:cBhvr>
                                    </p:animEffect>
                                    <p:set>
                                      <p:cBhvr>
                                        <p:cTn id="22" dur="1" fill="hold">
                                          <p:stCondLst>
                                            <p:cond delay="499"/>
                                          </p:stCondLst>
                                        </p:cTn>
                                        <p:tgtEl>
                                          <p:spTgt spid="5">
                                            <p:txEl>
                                              <p:pRg st="23" end="23"/>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24" end="24"/>
                                            </p:txEl>
                                          </p:spTgt>
                                        </p:tgtEl>
                                      </p:cBhvr>
                                    </p:animEffect>
                                    <p:set>
                                      <p:cBhvr>
                                        <p:cTn id="25" dur="1" fill="hold">
                                          <p:stCondLst>
                                            <p:cond delay="499"/>
                                          </p:stCondLst>
                                        </p:cTn>
                                        <p:tgtEl>
                                          <p:spTgt spid="5">
                                            <p:txEl>
                                              <p:pRg st="24" end="24"/>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32" end="32"/>
                                            </p:txEl>
                                          </p:spTgt>
                                        </p:tgtEl>
                                      </p:cBhvr>
                                    </p:animEffect>
                                    <p:set>
                                      <p:cBhvr>
                                        <p:cTn id="28" dur="1" fill="hold">
                                          <p:stCondLst>
                                            <p:cond delay="499"/>
                                          </p:stCondLst>
                                        </p:cTn>
                                        <p:tgtEl>
                                          <p:spTgt spid="5">
                                            <p:txEl>
                                              <p:pRg st="32" end="32"/>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33" end="33"/>
                                            </p:txEl>
                                          </p:spTgt>
                                        </p:tgtEl>
                                      </p:cBhvr>
                                    </p:animEffect>
                                    <p:set>
                                      <p:cBhvr>
                                        <p:cTn id="31" dur="1" fill="hold">
                                          <p:stCondLst>
                                            <p:cond delay="499"/>
                                          </p:stCondLst>
                                        </p:cTn>
                                        <p:tgtEl>
                                          <p:spTgt spid="5">
                                            <p:txEl>
                                              <p:pRg st="33" end="33"/>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38" end="38"/>
                                            </p:txEl>
                                          </p:spTgt>
                                        </p:tgtEl>
                                      </p:cBhvr>
                                    </p:animEffect>
                                    <p:set>
                                      <p:cBhvr>
                                        <p:cTn id="34" dur="1" fill="hold">
                                          <p:stCondLst>
                                            <p:cond delay="499"/>
                                          </p:stCondLst>
                                        </p:cTn>
                                        <p:tgtEl>
                                          <p:spTgt spid="5">
                                            <p:txEl>
                                              <p:pRg st="38" end="38"/>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55" end="55"/>
                                            </p:txEl>
                                          </p:spTgt>
                                        </p:tgtEl>
                                      </p:cBhvr>
                                    </p:animEffect>
                                    <p:set>
                                      <p:cBhvr>
                                        <p:cTn id="37" dur="1" fill="hold">
                                          <p:stCondLst>
                                            <p:cond delay="499"/>
                                          </p:stCondLst>
                                        </p:cTn>
                                        <p:tgtEl>
                                          <p:spTgt spid="5">
                                            <p:txEl>
                                              <p:pRg st="55" end="55"/>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56" end="56"/>
                                            </p:txEl>
                                          </p:spTgt>
                                        </p:tgtEl>
                                      </p:cBhvr>
                                    </p:animEffect>
                                    <p:set>
                                      <p:cBhvr>
                                        <p:cTn id="40" dur="1" fill="hold">
                                          <p:stCondLst>
                                            <p:cond delay="499"/>
                                          </p:stCondLst>
                                        </p:cTn>
                                        <p:tgtEl>
                                          <p:spTgt spid="5">
                                            <p:txEl>
                                              <p:pRg st="56" end="56"/>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57" end="57"/>
                                            </p:txEl>
                                          </p:spTgt>
                                        </p:tgtEl>
                                      </p:cBhvr>
                                    </p:animEffect>
                                    <p:set>
                                      <p:cBhvr>
                                        <p:cTn id="43" dur="1" fill="hold">
                                          <p:stCondLst>
                                            <p:cond delay="499"/>
                                          </p:stCondLst>
                                        </p:cTn>
                                        <p:tgtEl>
                                          <p:spTgt spid="5">
                                            <p:txEl>
                                              <p:pRg st="57" end="57"/>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1000" fill="hold"/>
                                        <p:tgtEl>
                                          <p:spTgt spid="6"/>
                                        </p:tgtEl>
                                        <p:attrNameLst>
                                          <p:attrName>ppt_w</p:attrName>
                                        </p:attrNameLst>
                                      </p:cBhvr>
                                      <p:tavLst>
                                        <p:tav tm="0">
                                          <p:val>
                                            <p:fltVal val="0"/>
                                          </p:val>
                                        </p:tav>
                                        <p:tav tm="100000">
                                          <p:val>
                                            <p:strVal val="#ppt_w"/>
                                          </p:val>
                                        </p:tav>
                                      </p:tavLst>
                                    </p:anim>
                                    <p:anim calcmode="lin" valueType="num">
                                      <p:cBhvr>
                                        <p:cTn id="49" dur="1000" fill="hold"/>
                                        <p:tgtEl>
                                          <p:spTgt spid="6"/>
                                        </p:tgtEl>
                                        <p:attrNameLst>
                                          <p:attrName>ppt_h</p:attrName>
                                        </p:attrNameLst>
                                      </p:cBhvr>
                                      <p:tavLst>
                                        <p:tav tm="0">
                                          <p:val>
                                            <p:fltVal val="0"/>
                                          </p:val>
                                        </p:tav>
                                        <p:tav tm="100000">
                                          <p:val>
                                            <p:strVal val="#ppt_h"/>
                                          </p:val>
                                        </p:tav>
                                      </p:tavLst>
                                    </p:anim>
                                    <p:anim calcmode="lin" valueType="num">
                                      <p:cBhvr>
                                        <p:cTn id="50" dur="1000" fill="hold"/>
                                        <p:tgtEl>
                                          <p:spTgt spid="6"/>
                                        </p:tgtEl>
                                        <p:attrNameLst>
                                          <p:attrName>style.rotation</p:attrName>
                                        </p:attrNameLst>
                                      </p:cBhvr>
                                      <p:tavLst>
                                        <p:tav tm="0">
                                          <p:val>
                                            <p:fltVal val="90"/>
                                          </p:val>
                                        </p:tav>
                                        <p:tav tm="100000">
                                          <p:val>
                                            <p:fltVal val="0"/>
                                          </p:val>
                                        </p:tav>
                                      </p:tavLst>
                                    </p:anim>
                                    <p:animEffect transition="in" filter="fade">
                                      <p:cBhvr>
                                        <p:cTn id="5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Preface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875385"/>
          </a:xfrm>
        </p:spPr>
        <p:txBody>
          <a:bodyPr vert="horz" lIns="91440" tIns="45720" rIns="91440" bIns="45720" rtlCol="0" anchor="t">
            <a:normAutofit/>
          </a:bodyPr>
          <a:lstStyle/>
          <a:p>
            <a:pPr marL="0" marR="0" indent="0" algn="ctr">
              <a:spcBef>
                <a:spcPts val="0"/>
              </a:spcBef>
              <a:spcAft>
                <a:spcPts val="0"/>
              </a:spcAft>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de-DE" kern="1400" dirty="0">
                <a:solidFill>
                  <a:schemeClr val="accent1">
                    <a:lumMod val="75000"/>
                  </a:schemeClr>
                </a:solidFill>
                <a:latin typeface="Tahoma"/>
                <a:ea typeface="Tahoma"/>
                <a:cs typeface="Tahoma"/>
              </a:rPr>
              <a:t>In </a:t>
            </a:r>
            <a:r>
              <a:rPr lang="de-DE" kern="1400" dirty="0" err="1">
                <a:solidFill>
                  <a:schemeClr val="accent1">
                    <a:lumMod val="75000"/>
                  </a:schemeClr>
                </a:solidFill>
                <a:latin typeface="Tahoma"/>
                <a:ea typeface="Tahoma"/>
                <a:cs typeface="Tahoma"/>
              </a:rPr>
              <a:t>the</a:t>
            </a:r>
            <a:r>
              <a:rPr lang="de-DE" kern="1400" dirty="0">
                <a:solidFill>
                  <a:schemeClr val="accent1">
                    <a:lumMod val="75000"/>
                  </a:schemeClr>
                </a:solidFill>
                <a:latin typeface="Tahoma"/>
                <a:ea typeface="Tahoma"/>
                <a:cs typeface="Tahoma"/>
              </a:rPr>
              <a:t> sense </a:t>
            </a:r>
            <a:r>
              <a:rPr lang="de-DE" kern="1400" dirty="0" err="1">
                <a:solidFill>
                  <a:schemeClr val="accent1">
                    <a:lumMod val="75000"/>
                  </a:schemeClr>
                </a:solidFill>
                <a:latin typeface="Tahoma"/>
                <a:ea typeface="Tahoma"/>
                <a:cs typeface="Tahoma"/>
              </a:rPr>
              <a:t>intended</a:t>
            </a:r>
            <a:r>
              <a:rPr lang="de-DE" kern="1400" dirty="0">
                <a:solidFill>
                  <a:schemeClr val="accent1">
                    <a:lumMod val="75000"/>
                  </a:schemeClr>
                </a:solidFill>
                <a:latin typeface="Tahoma"/>
                <a:ea typeface="Tahoma"/>
                <a:cs typeface="Tahoma"/>
              </a:rPr>
              <a:t> in </a:t>
            </a:r>
            <a:r>
              <a:rPr lang="de-DE" kern="1400" dirty="0" err="1">
                <a:solidFill>
                  <a:schemeClr val="accent1">
                    <a:lumMod val="75000"/>
                  </a:schemeClr>
                </a:solidFill>
                <a:latin typeface="Tahoma"/>
                <a:ea typeface="Tahoma"/>
                <a:cs typeface="Tahoma"/>
              </a:rPr>
              <a:t>this</a:t>
            </a:r>
            <a:r>
              <a:rPr lang="de-DE" kern="1400" dirty="0">
                <a:solidFill>
                  <a:schemeClr val="accent1">
                    <a:lumMod val="75000"/>
                  </a:schemeClr>
                </a:solidFill>
                <a:latin typeface="Tahoma"/>
                <a:ea typeface="Tahoma"/>
                <a:cs typeface="Tahoma"/>
              </a:rPr>
              <a:t> Agreement, </a:t>
            </a:r>
            <a:r>
              <a:rPr lang="de-DE" kern="1400" dirty="0" err="1">
                <a:solidFill>
                  <a:schemeClr val="accent1">
                    <a:lumMod val="75000"/>
                  </a:schemeClr>
                </a:solidFill>
                <a:latin typeface="Tahoma"/>
                <a:ea typeface="Tahoma"/>
                <a:cs typeface="Tahoma"/>
              </a:rPr>
              <a:t>church</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fellowship</a:t>
            </a:r>
            <a:endParaRPr lang="de-DE" kern="1400" dirty="0">
              <a:solidFill>
                <a:schemeClr val="accent1">
                  <a:lumMod val="75000"/>
                </a:schemeClr>
              </a:solidFill>
              <a:latin typeface="Tahoma"/>
              <a:ea typeface="Tahoma"/>
              <a:cs typeface="Tahoma"/>
            </a:endParaRPr>
          </a:p>
          <a:p>
            <a:pPr marL="0" indent="0" algn="ctr">
              <a:buNone/>
            </a:pPr>
            <a:r>
              <a:rPr lang="de-DE" kern="1400" dirty="0" err="1">
                <a:solidFill>
                  <a:schemeClr val="accent1">
                    <a:lumMod val="75000"/>
                  </a:schemeClr>
                </a:solidFill>
                <a:latin typeface="Tahoma"/>
                <a:ea typeface="Tahoma"/>
                <a:cs typeface="Tahoma"/>
              </a:rPr>
              <a:t>means</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that</a:t>
            </a:r>
            <a:r>
              <a:rPr lang="de-DE" kern="1400" dirty="0">
                <a:solidFill>
                  <a:schemeClr val="accent1">
                    <a:lumMod val="75000"/>
                  </a:schemeClr>
                </a:solidFill>
                <a:latin typeface="Tahoma"/>
                <a:ea typeface="Tahoma"/>
                <a:cs typeface="Tahoma"/>
              </a:rPr>
              <a:t>, on </a:t>
            </a:r>
            <a:r>
              <a:rPr lang="de-DE" kern="1400" dirty="0" err="1">
                <a:solidFill>
                  <a:schemeClr val="accent1">
                    <a:lumMod val="75000"/>
                  </a:schemeClr>
                </a:solidFill>
                <a:latin typeface="Tahoma"/>
                <a:ea typeface="Tahoma"/>
                <a:cs typeface="Tahoma"/>
              </a:rPr>
              <a:t>the</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basis</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of</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the</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consensus</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they</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have</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reached</a:t>
            </a:r>
            <a:endParaRPr lang="de-DE" kern="1400" dirty="0">
              <a:solidFill>
                <a:schemeClr val="accent1">
                  <a:lumMod val="75000"/>
                </a:schemeClr>
              </a:solidFill>
              <a:latin typeface="Tahoma"/>
              <a:ea typeface="Tahoma"/>
              <a:cs typeface="Tahoma"/>
            </a:endParaRPr>
          </a:p>
          <a:p>
            <a:pPr marL="0" indent="0" algn="ctr">
              <a:buNone/>
            </a:pPr>
            <a:r>
              <a:rPr lang="de-DE" kern="1400" dirty="0">
                <a:solidFill>
                  <a:schemeClr val="accent1">
                    <a:lumMod val="75000"/>
                  </a:schemeClr>
                </a:solidFill>
                <a:latin typeface="Tahoma"/>
                <a:ea typeface="Tahoma"/>
                <a:cs typeface="Tahoma"/>
              </a:rPr>
              <a:t>in </a:t>
            </a:r>
            <a:r>
              <a:rPr lang="de-DE" kern="1400" dirty="0" err="1">
                <a:solidFill>
                  <a:schemeClr val="accent1">
                    <a:lumMod val="75000"/>
                  </a:schemeClr>
                </a:solidFill>
                <a:latin typeface="Tahoma"/>
                <a:ea typeface="Tahoma"/>
                <a:cs typeface="Tahoma"/>
              </a:rPr>
              <a:t>their</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understanding</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of</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the</a:t>
            </a:r>
            <a:r>
              <a:rPr lang="de-DE" kern="1400" dirty="0">
                <a:solidFill>
                  <a:schemeClr val="accent1">
                    <a:lumMod val="75000"/>
                  </a:schemeClr>
                </a:solidFill>
                <a:latin typeface="Tahoma"/>
                <a:ea typeface="Tahoma"/>
                <a:cs typeface="Tahoma"/>
              </a:rPr>
              <a:t> Gospel, </a:t>
            </a:r>
            <a:r>
              <a:rPr lang="de-DE" kern="1400" dirty="0" err="1">
                <a:solidFill>
                  <a:schemeClr val="accent1">
                    <a:lumMod val="75000"/>
                  </a:schemeClr>
                </a:solidFill>
                <a:latin typeface="Tahoma"/>
                <a:ea typeface="Tahoma"/>
                <a:cs typeface="Tahoma"/>
              </a:rPr>
              <a:t>churches</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with</a:t>
            </a:r>
            <a:r>
              <a:rPr lang="de-DE" kern="1400" dirty="0">
                <a:solidFill>
                  <a:schemeClr val="accent1">
                    <a:lumMod val="75000"/>
                  </a:schemeClr>
                </a:solidFill>
                <a:latin typeface="Tahoma"/>
                <a:ea typeface="Tahoma"/>
                <a:cs typeface="Tahoma"/>
              </a:rPr>
              <a:t> different</a:t>
            </a:r>
          </a:p>
          <a:p>
            <a:pPr marL="0" indent="0" algn="ctr">
              <a:buNone/>
            </a:pPr>
            <a:r>
              <a:rPr lang="de-DE" kern="1400" dirty="0" err="1">
                <a:solidFill>
                  <a:schemeClr val="accent1">
                    <a:lumMod val="75000"/>
                  </a:schemeClr>
                </a:solidFill>
                <a:latin typeface="Tahoma"/>
                <a:ea typeface="Tahoma"/>
                <a:cs typeface="Tahoma"/>
              </a:rPr>
              <a:t>confessional</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positions</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accord</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each</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other</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fellowship</a:t>
            </a:r>
            <a:r>
              <a:rPr lang="de-DE" kern="1400" dirty="0">
                <a:solidFill>
                  <a:schemeClr val="accent1">
                    <a:lumMod val="75000"/>
                  </a:schemeClr>
                </a:solidFill>
                <a:latin typeface="Tahoma"/>
                <a:ea typeface="Tahoma"/>
                <a:cs typeface="Tahoma"/>
              </a:rPr>
              <a:t> in </a:t>
            </a:r>
            <a:r>
              <a:rPr lang="de-DE" kern="1400" dirty="0" err="1">
                <a:solidFill>
                  <a:schemeClr val="accent1">
                    <a:lumMod val="75000"/>
                  </a:schemeClr>
                </a:solidFill>
                <a:latin typeface="Tahoma"/>
                <a:ea typeface="Tahoma"/>
                <a:cs typeface="Tahoma"/>
              </a:rPr>
              <a:t>word</a:t>
            </a:r>
            <a:r>
              <a:rPr lang="de-DE" kern="1400" dirty="0">
                <a:solidFill>
                  <a:schemeClr val="accent1">
                    <a:lumMod val="75000"/>
                  </a:schemeClr>
                </a:solidFill>
                <a:latin typeface="Tahoma"/>
                <a:ea typeface="Tahoma"/>
                <a:cs typeface="Tahoma"/>
              </a:rPr>
              <a:t> and</a:t>
            </a:r>
          </a:p>
          <a:p>
            <a:pPr marL="0" indent="0" algn="ctr">
              <a:buNone/>
            </a:pPr>
            <a:r>
              <a:rPr lang="de-DE" kern="1400" dirty="0" err="1">
                <a:solidFill>
                  <a:schemeClr val="accent1">
                    <a:lumMod val="75000"/>
                  </a:schemeClr>
                </a:solidFill>
                <a:latin typeface="Tahoma"/>
                <a:ea typeface="Tahoma"/>
                <a:cs typeface="Tahoma"/>
              </a:rPr>
              <a:t>sacrament</a:t>
            </a:r>
            <a:r>
              <a:rPr lang="de-DE" kern="1400" dirty="0">
                <a:solidFill>
                  <a:schemeClr val="accent1">
                    <a:lumMod val="75000"/>
                  </a:schemeClr>
                </a:solidFill>
                <a:latin typeface="Tahoma"/>
                <a:ea typeface="Tahoma"/>
                <a:cs typeface="Tahoma"/>
              </a:rPr>
              <a:t> and </a:t>
            </a:r>
            <a:r>
              <a:rPr lang="de-DE" kern="1400" dirty="0" err="1">
                <a:solidFill>
                  <a:schemeClr val="accent1">
                    <a:lumMod val="75000"/>
                  </a:schemeClr>
                </a:solidFill>
                <a:latin typeface="Tahoma"/>
                <a:ea typeface="Tahoma"/>
                <a:cs typeface="Tahoma"/>
              </a:rPr>
              <a:t>strive</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for</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the</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fullest</a:t>
            </a:r>
            <a:r>
              <a:rPr lang="de-DE" kern="1400" dirty="0">
                <a:solidFill>
                  <a:schemeClr val="accent1">
                    <a:lumMod val="75000"/>
                  </a:schemeClr>
                </a:solidFill>
                <a:latin typeface="Tahoma"/>
                <a:ea typeface="Tahoma"/>
                <a:cs typeface="Tahoma"/>
              </a:rPr>
              <a:t> possible </a:t>
            </a:r>
            <a:r>
              <a:rPr lang="de-DE" kern="1400" dirty="0" err="1">
                <a:solidFill>
                  <a:schemeClr val="accent1">
                    <a:lumMod val="75000"/>
                  </a:schemeClr>
                </a:solidFill>
                <a:latin typeface="Tahoma"/>
                <a:ea typeface="Tahoma"/>
                <a:cs typeface="Tahoma"/>
              </a:rPr>
              <a:t>co</a:t>
            </a:r>
            <a:r>
              <a:rPr lang="de-DE" kern="1400" dirty="0">
                <a:solidFill>
                  <a:schemeClr val="accent1">
                    <a:lumMod val="75000"/>
                  </a:schemeClr>
                </a:solidFill>
                <a:latin typeface="Tahoma"/>
                <a:ea typeface="Tahoma"/>
                <a:cs typeface="Tahoma"/>
              </a:rPr>
              <a:t>-operation in</a:t>
            </a:r>
          </a:p>
          <a:p>
            <a:pPr marL="0" indent="0" algn="ctr">
              <a:buNone/>
            </a:pPr>
            <a:r>
              <a:rPr lang="de-DE" kern="1400" dirty="0" err="1">
                <a:solidFill>
                  <a:schemeClr val="accent1">
                    <a:lumMod val="75000"/>
                  </a:schemeClr>
                </a:solidFill>
                <a:latin typeface="Tahoma"/>
                <a:ea typeface="Tahoma"/>
                <a:cs typeface="Tahoma"/>
              </a:rPr>
              <a:t>witness</a:t>
            </a:r>
            <a:r>
              <a:rPr lang="de-DE" kern="1400" dirty="0">
                <a:solidFill>
                  <a:schemeClr val="accent1">
                    <a:lumMod val="75000"/>
                  </a:schemeClr>
                </a:solidFill>
                <a:latin typeface="Tahoma"/>
                <a:ea typeface="Tahoma"/>
                <a:cs typeface="Tahoma"/>
              </a:rPr>
              <a:t> and </a:t>
            </a:r>
            <a:r>
              <a:rPr lang="de-DE" kern="1400" dirty="0" err="1">
                <a:solidFill>
                  <a:schemeClr val="accent1">
                    <a:lumMod val="75000"/>
                  </a:schemeClr>
                </a:solidFill>
                <a:latin typeface="Tahoma"/>
                <a:ea typeface="Tahoma"/>
                <a:cs typeface="Tahoma"/>
              </a:rPr>
              <a:t>service</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to</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the</a:t>
            </a:r>
            <a:r>
              <a:rPr lang="de-DE" kern="1400" dirty="0">
                <a:solidFill>
                  <a:schemeClr val="accent1">
                    <a:lumMod val="75000"/>
                  </a:schemeClr>
                </a:solidFill>
                <a:latin typeface="Tahoma"/>
                <a:ea typeface="Tahoma"/>
                <a:cs typeface="Tahoma"/>
              </a:rPr>
              <a:t> </a:t>
            </a:r>
            <a:r>
              <a:rPr lang="de-DE" kern="1400" dirty="0" err="1">
                <a:solidFill>
                  <a:schemeClr val="accent1">
                    <a:lumMod val="75000"/>
                  </a:schemeClr>
                </a:solidFill>
                <a:latin typeface="Tahoma"/>
                <a:ea typeface="Tahoma"/>
                <a:cs typeface="Tahoma"/>
              </a:rPr>
              <a:t>world</a:t>
            </a:r>
            <a:r>
              <a:rPr lang="de-DE" kern="1400" dirty="0">
                <a:solidFill>
                  <a:schemeClr val="accent1">
                    <a:lumMod val="75000"/>
                  </a:schemeClr>
                </a:solidFill>
                <a:latin typeface="Tahoma"/>
                <a:ea typeface="Tahoma"/>
                <a:cs typeface="Tahoma"/>
              </a:rPr>
              <a:t>.</a:t>
            </a:r>
          </a:p>
          <a:p>
            <a:pPr marL="0" indent="0" algn="ctr">
              <a:buNone/>
            </a:pPr>
            <a:endParaRPr lang="de-DE" kern="1400" dirty="0">
              <a:solidFill>
                <a:schemeClr val="accent1">
                  <a:lumMod val="75000"/>
                </a:schemeClr>
              </a:solidFill>
              <a:ea typeface="+mn-lt"/>
              <a:cs typeface="+mn-lt"/>
            </a:endParaRPr>
          </a:p>
          <a:p>
            <a:pPr marL="0" indent="0" algn="ctr">
              <a:buNone/>
            </a:pPr>
            <a:r>
              <a:rPr lang="de-DE" kern="1400" dirty="0">
                <a:solidFill>
                  <a:schemeClr val="accent1">
                    <a:lumMod val="75000"/>
                  </a:schemeClr>
                </a:solidFill>
                <a:latin typeface="Tahoma"/>
                <a:ea typeface="Tahoma"/>
                <a:cs typeface="Tahoma"/>
              </a:rPr>
              <a:t>(Leuenberg Agreement 29)</a:t>
            </a: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Tree>
    <p:extLst>
      <p:ext uri="{BB962C8B-B14F-4D97-AF65-F5344CB8AC3E}">
        <p14:creationId xmlns:p14="http://schemas.microsoft.com/office/powerpoint/2010/main" val="360983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2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9"/>
            <a:ext cx="10515600" cy="518984"/>
          </a:xfrm>
        </p:spPr>
        <p:txBody>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2</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promote Church unity.</a:t>
            </a: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church communion through theological work</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church communion with additional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engagement with the Fellowship of Middle-East Evangelical Churches.</a:t>
            </a: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feed its model of unity into ecumenical dialogues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a formal dialogue with the Roman Catholic Church</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continue dialogue with the Anglican churches in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p>
        </p:txBody>
      </p:sp>
      <p:sp>
        <p:nvSpPr>
          <p:cNvPr id="6" name="Textfeld 5"/>
          <p:cNvSpPr txBox="1"/>
          <p:nvPr/>
        </p:nvSpPr>
        <p:spPr>
          <a:xfrm>
            <a:off x="575619" y="4828413"/>
            <a:ext cx="11040762" cy="923330"/>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will pursue the aim, in so doing, of concluding an agreement between the Anglican churches in Europe and the CPCE that includes the fellowship in word and sacrament as already achieved between individual churches of the CPCE and Anglican churches and will expand this to European level.</a:t>
            </a:r>
            <a:endParaRPr lang="de-D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70710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 end="1"/>
                                            </p:txEl>
                                          </p:spTgt>
                                        </p:tgtEl>
                                      </p:cBhvr>
                                    </p:animEffect>
                                    <p:set>
                                      <p:cBhvr>
                                        <p:cTn id="10" dur="1" fill="hold">
                                          <p:stCondLst>
                                            <p:cond delay="499"/>
                                          </p:stCondLst>
                                        </p:cTn>
                                        <p:tgtEl>
                                          <p:spTgt spid="5">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11" end="11"/>
                                            </p:txEl>
                                          </p:spTgt>
                                        </p:tgtEl>
                                      </p:cBhvr>
                                    </p:animEffect>
                                    <p:set>
                                      <p:cBhvr>
                                        <p:cTn id="13" dur="1" fill="hold">
                                          <p:stCondLst>
                                            <p:cond delay="499"/>
                                          </p:stCondLst>
                                        </p:cTn>
                                        <p:tgtEl>
                                          <p:spTgt spid="5">
                                            <p:txEl>
                                              <p:pRg st="11" end="1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12" end="12"/>
                                            </p:txEl>
                                          </p:spTgt>
                                        </p:tgtEl>
                                      </p:cBhvr>
                                    </p:animEffect>
                                    <p:set>
                                      <p:cBhvr>
                                        <p:cTn id="16" dur="1" fill="hold">
                                          <p:stCondLst>
                                            <p:cond delay="499"/>
                                          </p:stCondLst>
                                        </p:cTn>
                                        <p:tgtEl>
                                          <p:spTgt spid="5">
                                            <p:txEl>
                                              <p:pRg st="12" end="12"/>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13" end="13"/>
                                            </p:txEl>
                                          </p:spTgt>
                                        </p:tgtEl>
                                      </p:cBhvr>
                                    </p:animEffect>
                                    <p:set>
                                      <p:cBhvr>
                                        <p:cTn id="19" dur="1" fill="hold">
                                          <p:stCondLst>
                                            <p:cond delay="499"/>
                                          </p:stCondLst>
                                        </p:cTn>
                                        <p:tgtEl>
                                          <p:spTgt spid="5">
                                            <p:txEl>
                                              <p:pRg st="13" end="13"/>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23" end="23"/>
                                            </p:txEl>
                                          </p:spTgt>
                                        </p:tgtEl>
                                      </p:cBhvr>
                                    </p:animEffect>
                                    <p:set>
                                      <p:cBhvr>
                                        <p:cTn id="22" dur="1" fill="hold">
                                          <p:stCondLst>
                                            <p:cond delay="499"/>
                                          </p:stCondLst>
                                        </p:cTn>
                                        <p:tgtEl>
                                          <p:spTgt spid="5">
                                            <p:txEl>
                                              <p:pRg st="23" end="23"/>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24" end="24"/>
                                            </p:txEl>
                                          </p:spTgt>
                                        </p:tgtEl>
                                      </p:cBhvr>
                                    </p:animEffect>
                                    <p:set>
                                      <p:cBhvr>
                                        <p:cTn id="25" dur="1" fill="hold">
                                          <p:stCondLst>
                                            <p:cond delay="499"/>
                                          </p:stCondLst>
                                        </p:cTn>
                                        <p:tgtEl>
                                          <p:spTgt spid="5">
                                            <p:txEl>
                                              <p:pRg st="24" end="24"/>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32" end="32"/>
                                            </p:txEl>
                                          </p:spTgt>
                                        </p:tgtEl>
                                      </p:cBhvr>
                                    </p:animEffect>
                                    <p:set>
                                      <p:cBhvr>
                                        <p:cTn id="28" dur="1" fill="hold">
                                          <p:stCondLst>
                                            <p:cond delay="499"/>
                                          </p:stCondLst>
                                        </p:cTn>
                                        <p:tgtEl>
                                          <p:spTgt spid="5">
                                            <p:txEl>
                                              <p:pRg st="32" end="32"/>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33" end="33"/>
                                            </p:txEl>
                                          </p:spTgt>
                                        </p:tgtEl>
                                      </p:cBhvr>
                                    </p:animEffect>
                                    <p:set>
                                      <p:cBhvr>
                                        <p:cTn id="31" dur="1" fill="hold">
                                          <p:stCondLst>
                                            <p:cond delay="499"/>
                                          </p:stCondLst>
                                        </p:cTn>
                                        <p:tgtEl>
                                          <p:spTgt spid="5">
                                            <p:txEl>
                                              <p:pRg st="33" end="33"/>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38" end="38"/>
                                            </p:txEl>
                                          </p:spTgt>
                                        </p:tgtEl>
                                      </p:cBhvr>
                                    </p:animEffect>
                                    <p:set>
                                      <p:cBhvr>
                                        <p:cTn id="34" dur="1" fill="hold">
                                          <p:stCondLst>
                                            <p:cond delay="499"/>
                                          </p:stCondLst>
                                        </p:cTn>
                                        <p:tgtEl>
                                          <p:spTgt spid="5">
                                            <p:txEl>
                                              <p:pRg st="38" end="38"/>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44" end="44"/>
                                            </p:txEl>
                                          </p:spTgt>
                                        </p:tgtEl>
                                      </p:cBhvr>
                                    </p:animEffect>
                                    <p:set>
                                      <p:cBhvr>
                                        <p:cTn id="37" dur="1" fill="hold">
                                          <p:stCondLst>
                                            <p:cond delay="499"/>
                                          </p:stCondLst>
                                        </p:cTn>
                                        <p:tgtEl>
                                          <p:spTgt spid="5">
                                            <p:txEl>
                                              <p:pRg st="44" end="44"/>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45" end="45"/>
                                            </p:txEl>
                                          </p:spTgt>
                                        </p:tgtEl>
                                      </p:cBhvr>
                                    </p:animEffect>
                                    <p:set>
                                      <p:cBhvr>
                                        <p:cTn id="40" dur="1" fill="hold">
                                          <p:stCondLst>
                                            <p:cond delay="499"/>
                                          </p:stCondLst>
                                        </p:cTn>
                                        <p:tgtEl>
                                          <p:spTgt spid="5">
                                            <p:txEl>
                                              <p:pRg st="45" end="45"/>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46" end="46"/>
                                            </p:txEl>
                                          </p:spTgt>
                                        </p:tgtEl>
                                      </p:cBhvr>
                                    </p:animEffect>
                                    <p:set>
                                      <p:cBhvr>
                                        <p:cTn id="43" dur="1" fill="hold">
                                          <p:stCondLst>
                                            <p:cond delay="499"/>
                                          </p:stCondLst>
                                        </p:cTn>
                                        <p:tgtEl>
                                          <p:spTgt spid="5">
                                            <p:txEl>
                                              <p:pRg st="46" end="46"/>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1000" fill="hold"/>
                                        <p:tgtEl>
                                          <p:spTgt spid="6"/>
                                        </p:tgtEl>
                                        <p:attrNameLst>
                                          <p:attrName>ppt_w</p:attrName>
                                        </p:attrNameLst>
                                      </p:cBhvr>
                                      <p:tavLst>
                                        <p:tav tm="0">
                                          <p:val>
                                            <p:fltVal val="0"/>
                                          </p:val>
                                        </p:tav>
                                        <p:tav tm="100000">
                                          <p:val>
                                            <p:strVal val="#ppt_w"/>
                                          </p:val>
                                        </p:tav>
                                      </p:tavLst>
                                    </p:anim>
                                    <p:anim calcmode="lin" valueType="num">
                                      <p:cBhvr>
                                        <p:cTn id="49" dur="1000" fill="hold"/>
                                        <p:tgtEl>
                                          <p:spTgt spid="6"/>
                                        </p:tgtEl>
                                        <p:attrNameLst>
                                          <p:attrName>ppt_h</p:attrName>
                                        </p:attrNameLst>
                                      </p:cBhvr>
                                      <p:tavLst>
                                        <p:tav tm="0">
                                          <p:val>
                                            <p:fltVal val="0"/>
                                          </p:val>
                                        </p:tav>
                                        <p:tav tm="100000">
                                          <p:val>
                                            <p:strVal val="#ppt_h"/>
                                          </p:val>
                                        </p:tav>
                                      </p:tavLst>
                                    </p:anim>
                                    <p:anim calcmode="lin" valueType="num">
                                      <p:cBhvr>
                                        <p:cTn id="50" dur="1000" fill="hold"/>
                                        <p:tgtEl>
                                          <p:spTgt spid="6"/>
                                        </p:tgtEl>
                                        <p:attrNameLst>
                                          <p:attrName>style.rotation</p:attrName>
                                        </p:attrNameLst>
                                      </p:cBhvr>
                                      <p:tavLst>
                                        <p:tav tm="0">
                                          <p:val>
                                            <p:fltVal val="90"/>
                                          </p:val>
                                        </p:tav>
                                        <p:tav tm="100000">
                                          <p:val>
                                            <p:fltVal val="0"/>
                                          </p:val>
                                        </p:tav>
                                      </p:tavLst>
                                    </p:anim>
                                    <p:animEffect transition="in" filter="fade">
                                      <p:cBhvr>
                                        <p:cTn id="5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3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178010"/>
            <a:ext cx="10515600" cy="4875385"/>
          </a:xfrm>
        </p:spPr>
        <p:txBody>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3	: The Protestant churches serve society.</a:t>
            </a: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lgn="ctr">
              <a:spcBef>
                <a:spcPts val="0"/>
              </a:spcBef>
              <a:buNone/>
            </a:pPr>
            <a:r>
              <a:rPr lang="en-US" sz="2600" dirty="0">
                <a:latin typeface="Tahoma" panose="020B0604030504040204" pitchFamily="34" charset="0"/>
                <a:ea typeface="Tahoma" panose="020B0604030504040204" pitchFamily="34" charset="0"/>
                <a:cs typeface="Tahoma" panose="020B0604030504040204" pitchFamily="34" charset="0"/>
              </a:rPr>
              <a:t>“The preaching of the churches gains credibility in the world when they give a united witness to the Gospel.</a:t>
            </a:r>
          </a:p>
          <a:p>
            <a:pPr marL="0" indent="0" algn="ctr">
              <a:spcBef>
                <a:spcPts val="0"/>
              </a:spcBef>
              <a:buNone/>
            </a:pPr>
            <a:r>
              <a:rPr lang="en-US" sz="2600" dirty="0">
                <a:latin typeface="Tahoma" panose="020B0604030504040204" pitchFamily="34" charset="0"/>
                <a:ea typeface="Tahoma" panose="020B0604030504040204" pitchFamily="34" charset="0"/>
                <a:cs typeface="Tahoma" panose="020B0604030504040204" pitchFamily="34" charset="0"/>
              </a:rPr>
              <a:t>The Gospel liberates and links together the churches for common service. In that this is a service of love, it focuses on human distress </a:t>
            </a:r>
          </a:p>
          <a:p>
            <a:pPr marL="0" indent="0" algn="ctr">
              <a:spcBef>
                <a:spcPts val="0"/>
              </a:spcBef>
              <a:buNone/>
            </a:pPr>
            <a:r>
              <a:rPr lang="en-US" sz="2600" dirty="0">
                <a:latin typeface="Tahoma" panose="020B0604030504040204" pitchFamily="34" charset="0"/>
                <a:ea typeface="Tahoma" panose="020B0604030504040204" pitchFamily="34" charset="0"/>
                <a:cs typeface="Tahoma" panose="020B0604030504040204" pitchFamily="34" charset="0"/>
              </a:rPr>
              <a:t>and seeks to remove the causes of that distress. The struggle for justice and peace in the world increasingly requires </a:t>
            </a:r>
          </a:p>
          <a:p>
            <a:pPr marL="0" indent="0" algn="ctr">
              <a:spcBef>
                <a:spcPts val="0"/>
              </a:spcBef>
              <a:buNone/>
            </a:pPr>
            <a:r>
              <a:rPr lang="en-US" sz="2600" dirty="0">
                <a:latin typeface="Tahoma" panose="020B0604030504040204" pitchFamily="34" charset="0"/>
                <a:ea typeface="Tahoma" panose="020B0604030504040204" pitchFamily="34" charset="0"/>
                <a:cs typeface="Tahoma" panose="020B0604030504040204" pitchFamily="34" charset="0"/>
              </a:rPr>
              <a:t>that the churches accept a common responsibility.”</a:t>
            </a:r>
          </a:p>
          <a:p>
            <a:pPr marL="0" indent="0" algn="ctr">
              <a:spcBef>
                <a:spcPts val="0"/>
              </a:spcBef>
              <a:buNone/>
            </a:pPr>
            <a:endParaRPr lang="en-US" sz="2600" dirty="0">
              <a:latin typeface="Tahoma" panose="020B0604030504040204" pitchFamily="34" charset="0"/>
              <a:ea typeface="Tahoma" panose="020B0604030504040204" pitchFamily="34" charset="0"/>
              <a:cs typeface="Tahoma" panose="020B0604030504040204" pitchFamily="34" charset="0"/>
            </a:endParaRPr>
          </a:p>
          <a:p>
            <a:pPr marL="0" indent="0" algn="ctr">
              <a:spcBef>
                <a:spcPts val="0"/>
              </a:spcBef>
              <a:buNone/>
            </a:pPr>
            <a:r>
              <a:rPr lang="en-US" sz="2600" dirty="0">
                <a:latin typeface="Tahoma" panose="020B0604030504040204" pitchFamily="34" charset="0"/>
                <a:ea typeface="Tahoma" panose="020B0604030504040204" pitchFamily="34" charset="0"/>
                <a:cs typeface="Tahoma" panose="020B0604030504040204" pitchFamily="34" charset="0"/>
              </a:rPr>
              <a:t>(Leuenberg Agreement 36)</a:t>
            </a: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Tree>
    <p:extLst>
      <p:ext uri="{BB962C8B-B14F-4D97-AF65-F5344CB8AC3E}">
        <p14:creationId xmlns:p14="http://schemas.microsoft.com/office/powerpoint/2010/main" val="2340174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000"/>
                                        <p:tgtEl>
                                          <p:spTgt spid="3">
                                            <p:txEl>
                                              <p:pRg st="8" end="8"/>
                                            </p:txEl>
                                          </p:spTgt>
                                        </p:tgtEl>
                                      </p:cBhvr>
                                    </p:animEffect>
                                    <p:anim calcmode="lin" valueType="num">
                                      <p:cBhvr>
                                        <p:cTn id="3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3			                Aims 2020 – 2024 </a:t>
            </a:r>
            <a:endParaRPr lang="de-DE" sz="1800" dirty="0">
              <a:solidFill>
                <a:schemeClr val="bg1"/>
              </a:solidFill>
            </a:endParaRPr>
          </a:p>
        </p:txBody>
      </p:sp>
      <p:sp>
        <p:nvSpPr>
          <p:cNvPr id="3" name="Inhaltsplatzhalter 2"/>
          <p:cNvSpPr>
            <a:spLocks noGrp="1"/>
          </p:cNvSpPr>
          <p:nvPr>
            <p:ph idx="1"/>
          </p:nvPr>
        </p:nvSpPr>
        <p:spPr>
          <a:xfrm>
            <a:off x="838200" y="1194487"/>
            <a:ext cx="10515600" cy="531282"/>
          </a:xfrm>
        </p:spPr>
        <p:txBody>
          <a:bodyPr>
            <a:normAutofit/>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3	: The Protestant churches serve society.</a:t>
            </a:r>
            <a:endParaRPr lang="de-AT" dirty="0">
              <a:solidFill>
                <a:schemeClr val="accent2"/>
              </a:solidFill>
            </a:endParaRP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its member churches in articulating a public position on social developments.</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advocate an ethically responsible Europe in a global world</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represent Protestant positions in the European institutions.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Throughout its regions the CPCE will promote the churches contributing to European cohesion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highlight the contribution that churches make to society in rural areas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aid projects run by its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p>
        </p:txBody>
      </p:sp>
    </p:spTree>
    <p:extLst>
      <p:ext uri="{BB962C8B-B14F-4D97-AF65-F5344CB8AC3E}">
        <p14:creationId xmlns:p14="http://schemas.microsoft.com/office/powerpoint/2010/main" val="2054466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Effect transition="in" filter="fade">
                                      <p:cBhvr>
                                        <p:cTn id="19" dur="1000"/>
                                        <p:tgtEl>
                                          <p:spTgt spid="5">
                                            <p:txEl>
                                              <p:pRg st="9" end="9"/>
                                            </p:txEl>
                                          </p:spTgt>
                                        </p:tgtEl>
                                      </p:cBhvr>
                                    </p:animEffect>
                                    <p:anim calcmode="lin" valueType="num">
                                      <p:cBhvr>
                                        <p:cTn id="20"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9" end="9"/>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10" end="10"/>
                                            </p:txEl>
                                          </p:spTgt>
                                        </p:tgtEl>
                                        <p:attrNameLst>
                                          <p:attrName>style.visibility</p:attrName>
                                        </p:attrNameLst>
                                      </p:cBhvr>
                                      <p:to>
                                        <p:strVal val="visible"/>
                                      </p:to>
                                    </p:set>
                                    <p:animEffect transition="in" filter="fade">
                                      <p:cBhvr>
                                        <p:cTn id="24" dur="1000"/>
                                        <p:tgtEl>
                                          <p:spTgt spid="5">
                                            <p:txEl>
                                              <p:pRg st="10" end="10"/>
                                            </p:txEl>
                                          </p:spTgt>
                                        </p:tgtEl>
                                      </p:cBhvr>
                                    </p:animEffect>
                                    <p:anim calcmode="lin" valueType="num">
                                      <p:cBhvr>
                                        <p:cTn id="25"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5">
                                            <p:txEl>
                                              <p:pRg st="20" end="20"/>
                                            </p:txEl>
                                          </p:spTgt>
                                        </p:tgtEl>
                                        <p:attrNameLst>
                                          <p:attrName>style.visibility</p:attrName>
                                        </p:attrNameLst>
                                      </p:cBhvr>
                                      <p:to>
                                        <p:strVal val="visible"/>
                                      </p:to>
                                    </p:set>
                                    <p:animEffect transition="in" filter="fade">
                                      <p:cBhvr>
                                        <p:cTn id="31" dur="1000"/>
                                        <p:tgtEl>
                                          <p:spTgt spid="5">
                                            <p:txEl>
                                              <p:pRg st="20" end="20"/>
                                            </p:txEl>
                                          </p:spTgt>
                                        </p:tgtEl>
                                      </p:cBhvr>
                                    </p:animEffect>
                                    <p:anim calcmode="lin" valueType="num">
                                      <p:cBhvr>
                                        <p:cTn id="32" dur="1000" fill="hold"/>
                                        <p:tgtEl>
                                          <p:spTgt spid="5">
                                            <p:txEl>
                                              <p:pRg st="20" end="20"/>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20" end="20"/>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5">
                                            <p:txEl>
                                              <p:pRg st="21" end="21"/>
                                            </p:txEl>
                                          </p:spTgt>
                                        </p:tgtEl>
                                        <p:attrNameLst>
                                          <p:attrName>style.visibility</p:attrName>
                                        </p:attrNameLst>
                                      </p:cBhvr>
                                      <p:to>
                                        <p:strVal val="visible"/>
                                      </p:to>
                                    </p:set>
                                    <p:animEffect transition="in" filter="fade">
                                      <p:cBhvr>
                                        <p:cTn id="36" dur="1000"/>
                                        <p:tgtEl>
                                          <p:spTgt spid="5">
                                            <p:txEl>
                                              <p:pRg st="21" end="21"/>
                                            </p:txEl>
                                          </p:spTgt>
                                        </p:tgtEl>
                                      </p:cBhvr>
                                    </p:animEffect>
                                    <p:anim calcmode="lin" valueType="num">
                                      <p:cBhvr>
                                        <p:cTn id="37" dur="1000" fill="hold"/>
                                        <p:tgtEl>
                                          <p:spTgt spid="5">
                                            <p:txEl>
                                              <p:pRg st="21" end="21"/>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21" end="2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5">
                                            <p:txEl>
                                              <p:pRg st="31" end="31"/>
                                            </p:txEl>
                                          </p:spTgt>
                                        </p:tgtEl>
                                        <p:attrNameLst>
                                          <p:attrName>style.visibility</p:attrName>
                                        </p:attrNameLst>
                                      </p:cBhvr>
                                      <p:to>
                                        <p:strVal val="visible"/>
                                      </p:to>
                                    </p:set>
                                    <p:animEffect transition="in" filter="fade">
                                      <p:cBhvr>
                                        <p:cTn id="43" dur="1000"/>
                                        <p:tgtEl>
                                          <p:spTgt spid="5">
                                            <p:txEl>
                                              <p:pRg st="31" end="31"/>
                                            </p:txEl>
                                          </p:spTgt>
                                        </p:tgtEl>
                                      </p:cBhvr>
                                    </p:animEffect>
                                    <p:anim calcmode="lin" valueType="num">
                                      <p:cBhvr>
                                        <p:cTn id="44" dur="1000" fill="hold"/>
                                        <p:tgtEl>
                                          <p:spTgt spid="5">
                                            <p:txEl>
                                              <p:pRg st="31" end="31"/>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31" end="31"/>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5">
                                            <p:txEl>
                                              <p:pRg st="32" end="32"/>
                                            </p:txEl>
                                          </p:spTgt>
                                        </p:tgtEl>
                                        <p:attrNameLst>
                                          <p:attrName>style.visibility</p:attrName>
                                        </p:attrNameLst>
                                      </p:cBhvr>
                                      <p:to>
                                        <p:strVal val="visible"/>
                                      </p:to>
                                    </p:set>
                                    <p:animEffect transition="in" filter="fade">
                                      <p:cBhvr>
                                        <p:cTn id="48" dur="1000"/>
                                        <p:tgtEl>
                                          <p:spTgt spid="5">
                                            <p:txEl>
                                              <p:pRg st="32" end="32"/>
                                            </p:txEl>
                                          </p:spTgt>
                                        </p:tgtEl>
                                      </p:cBhvr>
                                    </p:animEffect>
                                    <p:anim calcmode="lin" valueType="num">
                                      <p:cBhvr>
                                        <p:cTn id="49" dur="1000" fill="hold"/>
                                        <p:tgtEl>
                                          <p:spTgt spid="5">
                                            <p:txEl>
                                              <p:pRg st="32" end="32"/>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32" end="32"/>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5">
                                            <p:txEl>
                                              <p:pRg st="40" end="40"/>
                                            </p:txEl>
                                          </p:spTgt>
                                        </p:tgtEl>
                                        <p:attrNameLst>
                                          <p:attrName>style.visibility</p:attrName>
                                        </p:attrNameLst>
                                      </p:cBhvr>
                                      <p:to>
                                        <p:strVal val="visible"/>
                                      </p:to>
                                    </p:set>
                                    <p:animEffect transition="in" filter="fade">
                                      <p:cBhvr>
                                        <p:cTn id="55" dur="1000"/>
                                        <p:tgtEl>
                                          <p:spTgt spid="5">
                                            <p:txEl>
                                              <p:pRg st="40" end="40"/>
                                            </p:txEl>
                                          </p:spTgt>
                                        </p:tgtEl>
                                      </p:cBhvr>
                                    </p:animEffect>
                                    <p:anim calcmode="lin" valueType="num">
                                      <p:cBhvr>
                                        <p:cTn id="56" dur="1000" fill="hold"/>
                                        <p:tgtEl>
                                          <p:spTgt spid="5">
                                            <p:txEl>
                                              <p:pRg st="40" end="40"/>
                                            </p:txEl>
                                          </p:spTgt>
                                        </p:tgtEl>
                                        <p:attrNameLst>
                                          <p:attrName>ppt_x</p:attrName>
                                        </p:attrNameLst>
                                      </p:cBhvr>
                                      <p:tavLst>
                                        <p:tav tm="0">
                                          <p:val>
                                            <p:strVal val="#ppt_x"/>
                                          </p:val>
                                        </p:tav>
                                        <p:tav tm="100000">
                                          <p:val>
                                            <p:strVal val="#ppt_x"/>
                                          </p:val>
                                        </p:tav>
                                      </p:tavLst>
                                    </p:anim>
                                    <p:anim calcmode="lin" valueType="num">
                                      <p:cBhvr>
                                        <p:cTn id="57" dur="1000" fill="hold"/>
                                        <p:tgtEl>
                                          <p:spTgt spid="5">
                                            <p:txEl>
                                              <p:pRg st="40" end="40"/>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5">
                                            <p:txEl>
                                              <p:pRg st="41" end="41"/>
                                            </p:txEl>
                                          </p:spTgt>
                                        </p:tgtEl>
                                        <p:attrNameLst>
                                          <p:attrName>style.visibility</p:attrName>
                                        </p:attrNameLst>
                                      </p:cBhvr>
                                      <p:to>
                                        <p:strVal val="visible"/>
                                      </p:to>
                                    </p:set>
                                    <p:animEffect transition="in" filter="fade">
                                      <p:cBhvr>
                                        <p:cTn id="60" dur="1000"/>
                                        <p:tgtEl>
                                          <p:spTgt spid="5">
                                            <p:txEl>
                                              <p:pRg st="41" end="41"/>
                                            </p:txEl>
                                          </p:spTgt>
                                        </p:tgtEl>
                                      </p:cBhvr>
                                    </p:animEffect>
                                    <p:anim calcmode="lin" valueType="num">
                                      <p:cBhvr>
                                        <p:cTn id="61" dur="1000" fill="hold"/>
                                        <p:tgtEl>
                                          <p:spTgt spid="5">
                                            <p:txEl>
                                              <p:pRg st="41" end="41"/>
                                            </p:txEl>
                                          </p:spTgt>
                                        </p:tgtEl>
                                        <p:attrNameLst>
                                          <p:attrName>ppt_x</p:attrName>
                                        </p:attrNameLst>
                                      </p:cBhvr>
                                      <p:tavLst>
                                        <p:tav tm="0">
                                          <p:val>
                                            <p:strVal val="#ppt_x"/>
                                          </p:val>
                                        </p:tav>
                                        <p:tav tm="100000">
                                          <p:val>
                                            <p:strVal val="#ppt_x"/>
                                          </p:val>
                                        </p:tav>
                                      </p:tavLst>
                                    </p:anim>
                                    <p:anim calcmode="lin" valueType="num">
                                      <p:cBhvr>
                                        <p:cTn id="62" dur="1000" fill="hold"/>
                                        <p:tgtEl>
                                          <p:spTgt spid="5">
                                            <p:txEl>
                                              <p:pRg st="41" end="41"/>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5">
                                            <p:txEl>
                                              <p:pRg st="51" end="51"/>
                                            </p:txEl>
                                          </p:spTgt>
                                        </p:tgtEl>
                                        <p:attrNameLst>
                                          <p:attrName>style.visibility</p:attrName>
                                        </p:attrNameLst>
                                      </p:cBhvr>
                                      <p:to>
                                        <p:strVal val="visible"/>
                                      </p:to>
                                    </p:set>
                                    <p:animEffect transition="in" filter="fade">
                                      <p:cBhvr>
                                        <p:cTn id="67" dur="1000"/>
                                        <p:tgtEl>
                                          <p:spTgt spid="5">
                                            <p:txEl>
                                              <p:pRg st="51" end="51"/>
                                            </p:txEl>
                                          </p:spTgt>
                                        </p:tgtEl>
                                      </p:cBhvr>
                                    </p:animEffect>
                                    <p:anim calcmode="lin" valueType="num">
                                      <p:cBhvr>
                                        <p:cTn id="68" dur="1000" fill="hold"/>
                                        <p:tgtEl>
                                          <p:spTgt spid="5">
                                            <p:txEl>
                                              <p:pRg st="51" end="51"/>
                                            </p:txEl>
                                          </p:spTgt>
                                        </p:tgtEl>
                                        <p:attrNameLst>
                                          <p:attrName>ppt_x</p:attrName>
                                        </p:attrNameLst>
                                      </p:cBhvr>
                                      <p:tavLst>
                                        <p:tav tm="0">
                                          <p:val>
                                            <p:strVal val="#ppt_x"/>
                                          </p:val>
                                        </p:tav>
                                        <p:tav tm="100000">
                                          <p:val>
                                            <p:strVal val="#ppt_x"/>
                                          </p:val>
                                        </p:tav>
                                      </p:tavLst>
                                    </p:anim>
                                    <p:anim calcmode="lin" valueType="num">
                                      <p:cBhvr>
                                        <p:cTn id="69" dur="1000" fill="hold"/>
                                        <p:tgtEl>
                                          <p:spTgt spid="5">
                                            <p:txEl>
                                              <p:pRg st="51" end="51"/>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5">
                                            <p:txEl>
                                              <p:pRg st="52" end="52"/>
                                            </p:txEl>
                                          </p:spTgt>
                                        </p:tgtEl>
                                        <p:attrNameLst>
                                          <p:attrName>style.visibility</p:attrName>
                                        </p:attrNameLst>
                                      </p:cBhvr>
                                      <p:to>
                                        <p:strVal val="visible"/>
                                      </p:to>
                                    </p:set>
                                    <p:animEffect transition="in" filter="fade">
                                      <p:cBhvr>
                                        <p:cTn id="72" dur="1000"/>
                                        <p:tgtEl>
                                          <p:spTgt spid="5">
                                            <p:txEl>
                                              <p:pRg st="52" end="52"/>
                                            </p:txEl>
                                          </p:spTgt>
                                        </p:tgtEl>
                                      </p:cBhvr>
                                    </p:animEffect>
                                    <p:anim calcmode="lin" valueType="num">
                                      <p:cBhvr>
                                        <p:cTn id="73" dur="1000" fill="hold"/>
                                        <p:tgtEl>
                                          <p:spTgt spid="5">
                                            <p:txEl>
                                              <p:pRg st="52" end="52"/>
                                            </p:txEl>
                                          </p:spTgt>
                                        </p:tgtEl>
                                        <p:attrNameLst>
                                          <p:attrName>ppt_x</p:attrName>
                                        </p:attrNameLst>
                                      </p:cBhvr>
                                      <p:tavLst>
                                        <p:tav tm="0">
                                          <p:val>
                                            <p:strVal val="#ppt_x"/>
                                          </p:val>
                                        </p:tav>
                                        <p:tav tm="100000">
                                          <p:val>
                                            <p:strVal val="#ppt_x"/>
                                          </p:val>
                                        </p:tav>
                                      </p:tavLst>
                                    </p:anim>
                                    <p:anim calcmode="lin" valueType="num">
                                      <p:cBhvr>
                                        <p:cTn id="74" dur="1000" fill="hold"/>
                                        <p:tgtEl>
                                          <p:spTgt spid="5">
                                            <p:txEl>
                                              <p:pRg st="52" end="52"/>
                                            </p:txEl>
                                          </p:spTgt>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5">
                                            <p:txEl>
                                              <p:pRg st="53" end="53"/>
                                            </p:txEl>
                                          </p:spTgt>
                                        </p:tgtEl>
                                        <p:attrNameLst>
                                          <p:attrName>style.visibility</p:attrName>
                                        </p:attrNameLst>
                                      </p:cBhvr>
                                      <p:to>
                                        <p:strVal val="visible"/>
                                      </p:to>
                                    </p:set>
                                    <p:animEffect transition="in" filter="fade">
                                      <p:cBhvr>
                                        <p:cTn id="77" dur="1000"/>
                                        <p:tgtEl>
                                          <p:spTgt spid="5">
                                            <p:txEl>
                                              <p:pRg st="53" end="53"/>
                                            </p:txEl>
                                          </p:spTgt>
                                        </p:tgtEl>
                                      </p:cBhvr>
                                    </p:animEffect>
                                    <p:anim calcmode="lin" valueType="num">
                                      <p:cBhvr>
                                        <p:cTn id="78" dur="1000" fill="hold"/>
                                        <p:tgtEl>
                                          <p:spTgt spid="5">
                                            <p:txEl>
                                              <p:pRg st="53" end="53"/>
                                            </p:txEl>
                                          </p:spTgt>
                                        </p:tgtEl>
                                        <p:attrNameLst>
                                          <p:attrName>ppt_x</p:attrName>
                                        </p:attrNameLst>
                                      </p:cBhvr>
                                      <p:tavLst>
                                        <p:tav tm="0">
                                          <p:val>
                                            <p:strVal val="#ppt_x"/>
                                          </p:val>
                                        </p:tav>
                                        <p:tav tm="100000">
                                          <p:val>
                                            <p:strVal val="#ppt_x"/>
                                          </p:val>
                                        </p:tav>
                                      </p:tavLst>
                                    </p:anim>
                                    <p:anim calcmode="lin" valueType="num">
                                      <p:cBhvr>
                                        <p:cTn id="79" dur="1000" fill="hold"/>
                                        <p:tgtEl>
                                          <p:spTgt spid="5">
                                            <p:txEl>
                                              <p:pRg st="53" end="5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3			                Aims 2020 – 2024</a:t>
            </a:r>
            <a:endParaRPr lang="de-DE" sz="1800" dirty="0">
              <a:solidFill>
                <a:schemeClr val="bg1"/>
              </a:solidFill>
            </a:endParaRPr>
          </a:p>
        </p:txBody>
      </p:sp>
      <p:sp>
        <p:nvSpPr>
          <p:cNvPr id="3" name="Inhaltsplatzhalter 2"/>
          <p:cNvSpPr>
            <a:spLocks noGrp="1"/>
          </p:cNvSpPr>
          <p:nvPr>
            <p:ph idx="1"/>
          </p:nvPr>
        </p:nvSpPr>
        <p:spPr>
          <a:xfrm>
            <a:off x="838200" y="1194487"/>
            <a:ext cx="10515600" cy="531282"/>
          </a:xfrm>
        </p:spPr>
        <p:txBody>
          <a:bodyPr>
            <a:normAutofit/>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3	: The Protestant churches serve society.</a:t>
            </a:r>
            <a:endParaRPr lang="de-AT" dirty="0">
              <a:solidFill>
                <a:schemeClr val="accent2"/>
              </a:solidFill>
            </a:endParaRP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its member churches in articulating a public position on social developments.</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advocate an ethically responsible Europe in a global world</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represent Protestant positions in the European institutions.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Throughout its regions the CPCE will promote the churches contributing to European cohesion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highlight the contribution that churches make to society in rural areas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aid projects run by its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p>
        </p:txBody>
      </p:sp>
      <p:sp>
        <p:nvSpPr>
          <p:cNvPr id="8" name="Textfeld 7">
            <a:extLst>
              <a:ext uri="{FF2B5EF4-FFF2-40B4-BE49-F238E27FC236}">
                <a16:creationId xmlns:a16="http://schemas.microsoft.com/office/drawing/2014/main" id="{999C5366-FFA6-4463-82BA-368941C7A1B8}"/>
              </a:ext>
            </a:extLst>
          </p:cNvPr>
          <p:cNvSpPr txBox="1"/>
          <p:nvPr/>
        </p:nvSpPr>
        <p:spPr>
          <a:xfrm>
            <a:off x="664396" y="4941299"/>
            <a:ext cx="11040762" cy="923330"/>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will conduct consultations and study processes in which member churches establish their common stance on social developments in the European context. In so doing, the CPCE will help member churches to raise the voice of Protestantism in their particular contexts.</a:t>
            </a:r>
            <a:endParaRPr lang="de-D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6204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9" end="9"/>
                                            </p:txEl>
                                          </p:spTgt>
                                        </p:tgtEl>
                                      </p:cBhvr>
                                    </p:animEffect>
                                    <p:set>
                                      <p:cBhvr>
                                        <p:cTn id="7" dur="1" fill="hold">
                                          <p:stCondLst>
                                            <p:cond delay="499"/>
                                          </p:stCondLst>
                                        </p:cTn>
                                        <p:tgtEl>
                                          <p:spTgt spid="5">
                                            <p:txEl>
                                              <p:pRg st="9" end="9"/>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0" end="10"/>
                                            </p:txEl>
                                          </p:spTgt>
                                        </p:tgtEl>
                                      </p:cBhvr>
                                    </p:animEffect>
                                    <p:set>
                                      <p:cBhvr>
                                        <p:cTn id="10" dur="1" fill="hold">
                                          <p:stCondLst>
                                            <p:cond delay="499"/>
                                          </p:stCondLst>
                                        </p:cTn>
                                        <p:tgtEl>
                                          <p:spTgt spid="5">
                                            <p:txEl>
                                              <p:pRg st="10" end="10"/>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11" end="11"/>
                                            </p:txEl>
                                          </p:spTgt>
                                        </p:tgtEl>
                                      </p:cBhvr>
                                    </p:animEffect>
                                    <p:set>
                                      <p:cBhvr>
                                        <p:cTn id="13" dur="1" fill="hold">
                                          <p:stCondLst>
                                            <p:cond delay="499"/>
                                          </p:stCondLst>
                                        </p:cTn>
                                        <p:tgtEl>
                                          <p:spTgt spid="5">
                                            <p:txEl>
                                              <p:pRg st="11" end="1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20" end="20"/>
                                            </p:txEl>
                                          </p:spTgt>
                                        </p:tgtEl>
                                      </p:cBhvr>
                                    </p:animEffect>
                                    <p:set>
                                      <p:cBhvr>
                                        <p:cTn id="16" dur="1" fill="hold">
                                          <p:stCondLst>
                                            <p:cond delay="499"/>
                                          </p:stCondLst>
                                        </p:cTn>
                                        <p:tgtEl>
                                          <p:spTgt spid="5">
                                            <p:txEl>
                                              <p:pRg st="20" end="20"/>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21" end="21"/>
                                            </p:txEl>
                                          </p:spTgt>
                                        </p:tgtEl>
                                      </p:cBhvr>
                                    </p:animEffect>
                                    <p:set>
                                      <p:cBhvr>
                                        <p:cTn id="19" dur="1" fill="hold">
                                          <p:stCondLst>
                                            <p:cond delay="499"/>
                                          </p:stCondLst>
                                        </p:cTn>
                                        <p:tgtEl>
                                          <p:spTgt spid="5">
                                            <p:txEl>
                                              <p:pRg st="21" end="21"/>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31" end="31"/>
                                            </p:txEl>
                                          </p:spTgt>
                                        </p:tgtEl>
                                      </p:cBhvr>
                                    </p:animEffect>
                                    <p:set>
                                      <p:cBhvr>
                                        <p:cTn id="22" dur="1" fill="hold">
                                          <p:stCondLst>
                                            <p:cond delay="499"/>
                                          </p:stCondLst>
                                        </p:cTn>
                                        <p:tgtEl>
                                          <p:spTgt spid="5">
                                            <p:txEl>
                                              <p:pRg st="31" end="31"/>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32" end="32"/>
                                            </p:txEl>
                                          </p:spTgt>
                                        </p:tgtEl>
                                      </p:cBhvr>
                                    </p:animEffect>
                                    <p:set>
                                      <p:cBhvr>
                                        <p:cTn id="25" dur="1" fill="hold">
                                          <p:stCondLst>
                                            <p:cond delay="499"/>
                                          </p:stCondLst>
                                        </p:cTn>
                                        <p:tgtEl>
                                          <p:spTgt spid="5">
                                            <p:txEl>
                                              <p:pRg st="32" end="32"/>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34" end="34"/>
                                            </p:txEl>
                                          </p:spTgt>
                                        </p:tgtEl>
                                      </p:cBhvr>
                                    </p:animEffect>
                                    <p:set>
                                      <p:cBhvr>
                                        <p:cTn id="28" dur="1" fill="hold">
                                          <p:stCondLst>
                                            <p:cond delay="499"/>
                                          </p:stCondLst>
                                        </p:cTn>
                                        <p:tgtEl>
                                          <p:spTgt spid="5">
                                            <p:txEl>
                                              <p:pRg st="34" end="34"/>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40" end="40"/>
                                            </p:txEl>
                                          </p:spTgt>
                                        </p:tgtEl>
                                      </p:cBhvr>
                                    </p:animEffect>
                                    <p:set>
                                      <p:cBhvr>
                                        <p:cTn id="31" dur="1" fill="hold">
                                          <p:stCondLst>
                                            <p:cond delay="499"/>
                                          </p:stCondLst>
                                        </p:cTn>
                                        <p:tgtEl>
                                          <p:spTgt spid="5">
                                            <p:txEl>
                                              <p:pRg st="40" end="40"/>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41" end="41"/>
                                            </p:txEl>
                                          </p:spTgt>
                                        </p:tgtEl>
                                      </p:cBhvr>
                                    </p:animEffect>
                                    <p:set>
                                      <p:cBhvr>
                                        <p:cTn id="34" dur="1" fill="hold">
                                          <p:stCondLst>
                                            <p:cond delay="499"/>
                                          </p:stCondLst>
                                        </p:cTn>
                                        <p:tgtEl>
                                          <p:spTgt spid="5">
                                            <p:txEl>
                                              <p:pRg st="41" end="41"/>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42" end="42"/>
                                            </p:txEl>
                                          </p:spTgt>
                                        </p:tgtEl>
                                      </p:cBhvr>
                                    </p:animEffect>
                                    <p:set>
                                      <p:cBhvr>
                                        <p:cTn id="37" dur="1" fill="hold">
                                          <p:stCondLst>
                                            <p:cond delay="499"/>
                                          </p:stCondLst>
                                        </p:cTn>
                                        <p:tgtEl>
                                          <p:spTgt spid="5">
                                            <p:txEl>
                                              <p:pRg st="42" end="42"/>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51" end="51"/>
                                            </p:txEl>
                                          </p:spTgt>
                                        </p:tgtEl>
                                      </p:cBhvr>
                                    </p:animEffect>
                                    <p:set>
                                      <p:cBhvr>
                                        <p:cTn id="40" dur="1" fill="hold">
                                          <p:stCondLst>
                                            <p:cond delay="499"/>
                                          </p:stCondLst>
                                        </p:cTn>
                                        <p:tgtEl>
                                          <p:spTgt spid="5">
                                            <p:txEl>
                                              <p:pRg st="51" end="51"/>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52" end="52"/>
                                            </p:txEl>
                                          </p:spTgt>
                                        </p:tgtEl>
                                      </p:cBhvr>
                                    </p:animEffect>
                                    <p:set>
                                      <p:cBhvr>
                                        <p:cTn id="43" dur="1" fill="hold">
                                          <p:stCondLst>
                                            <p:cond delay="499"/>
                                          </p:stCondLst>
                                        </p:cTn>
                                        <p:tgtEl>
                                          <p:spTgt spid="5">
                                            <p:txEl>
                                              <p:pRg st="52" end="52"/>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5">
                                            <p:txEl>
                                              <p:pRg st="53" end="53"/>
                                            </p:txEl>
                                          </p:spTgt>
                                        </p:tgtEl>
                                      </p:cBhvr>
                                    </p:animEffect>
                                    <p:set>
                                      <p:cBhvr>
                                        <p:cTn id="46" dur="1" fill="hold">
                                          <p:stCondLst>
                                            <p:cond delay="499"/>
                                          </p:stCondLst>
                                        </p:cTn>
                                        <p:tgtEl>
                                          <p:spTgt spid="5">
                                            <p:txEl>
                                              <p:pRg st="53" end="53"/>
                                            </p:txEl>
                                          </p:spTgt>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fltVal val="0"/>
                                          </p:val>
                                        </p:tav>
                                        <p:tav tm="100000">
                                          <p:val>
                                            <p:strVal val="#ppt_w"/>
                                          </p:val>
                                        </p:tav>
                                      </p:tavLst>
                                    </p:anim>
                                    <p:anim calcmode="lin" valueType="num">
                                      <p:cBhvr>
                                        <p:cTn id="52" dur="1000" fill="hold"/>
                                        <p:tgtEl>
                                          <p:spTgt spid="8"/>
                                        </p:tgtEl>
                                        <p:attrNameLst>
                                          <p:attrName>ppt_h</p:attrName>
                                        </p:attrNameLst>
                                      </p:cBhvr>
                                      <p:tavLst>
                                        <p:tav tm="0">
                                          <p:val>
                                            <p:fltVal val="0"/>
                                          </p:val>
                                        </p:tav>
                                        <p:tav tm="100000">
                                          <p:val>
                                            <p:strVal val="#ppt_h"/>
                                          </p:val>
                                        </p:tav>
                                      </p:tavLst>
                                    </p:anim>
                                    <p:anim calcmode="lin" valueType="num">
                                      <p:cBhvr>
                                        <p:cTn id="53" dur="1000" fill="hold"/>
                                        <p:tgtEl>
                                          <p:spTgt spid="8"/>
                                        </p:tgtEl>
                                        <p:attrNameLst>
                                          <p:attrName>style.rotation</p:attrName>
                                        </p:attrNameLst>
                                      </p:cBhvr>
                                      <p:tavLst>
                                        <p:tav tm="0">
                                          <p:val>
                                            <p:fltVal val="90"/>
                                          </p:val>
                                        </p:tav>
                                        <p:tav tm="100000">
                                          <p:val>
                                            <p:fltVal val="0"/>
                                          </p:val>
                                        </p:tav>
                                      </p:tavLst>
                                    </p:anim>
                                    <p:animEffect transition="in" filter="fade">
                                      <p:cBhvr>
                                        <p:cTn id="5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3			                Aims 2020 – 2024</a:t>
            </a:r>
            <a:endParaRPr lang="de-DE" sz="1800" dirty="0">
              <a:solidFill>
                <a:schemeClr val="bg1"/>
              </a:solidFill>
            </a:endParaRPr>
          </a:p>
        </p:txBody>
      </p:sp>
      <p:sp>
        <p:nvSpPr>
          <p:cNvPr id="3" name="Inhaltsplatzhalter 2"/>
          <p:cNvSpPr>
            <a:spLocks noGrp="1"/>
          </p:cNvSpPr>
          <p:nvPr>
            <p:ph idx="1"/>
          </p:nvPr>
        </p:nvSpPr>
        <p:spPr>
          <a:xfrm>
            <a:off x="838200" y="1194487"/>
            <a:ext cx="10515600" cy="531282"/>
          </a:xfrm>
        </p:spPr>
        <p:txBody>
          <a:bodyPr>
            <a:normAutofit/>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3	: The Protestant churches serve society.</a:t>
            </a:r>
            <a:endParaRPr lang="de-AT" dirty="0">
              <a:solidFill>
                <a:schemeClr val="accent2"/>
              </a:solidFill>
            </a:endParaRP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its member churches in articulating a public position on social developments.</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advocate an ethically responsible Europe in a global world</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represent Protestant positions in the European institutions.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Throughout its regions the CPCE will promote the churches contributing to European cohesion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highlight the contribution that churches make to society in rural areas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aid projects run by its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p>
        </p:txBody>
      </p:sp>
      <p:sp>
        <p:nvSpPr>
          <p:cNvPr id="8" name="Textfeld 7">
            <a:extLst>
              <a:ext uri="{FF2B5EF4-FFF2-40B4-BE49-F238E27FC236}">
                <a16:creationId xmlns:a16="http://schemas.microsoft.com/office/drawing/2014/main" id="{999C5366-FFA6-4463-82BA-368941C7A1B8}"/>
              </a:ext>
            </a:extLst>
          </p:cNvPr>
          <p:cNvSpPr txBox="1"/>
          <p:nvPr/>
        </p:nvSpPr>
        <p:spPr>
          <a:xfrm>
            <a:off x="513475" y="4959054"/>
            <a:ext cx="11040762" cy="923330"/>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compiles standpoints and guides on socio-ethical and European political issues that concern the general public. The Advisory Board on Ethical Issues advises the CPCE on identifying and tackling these issues. A guide will be compiled on the subject of “Sexuality and Gender”.</a:t>
            </a:r>
            <a:endParaRPr lang="de-D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5283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 end="1"/>
                                            </p:txEl>
                                          </p:spTgt>
                                        </p:tgtEl>
                                      </p:cBhvr>
                                    </p:animEffect>
                                    <p:set>
                                      <p:cBhvr>
                                        <p:cTn id="10" dur="1" fill="hold">
                                          <p:stCondLst>
                                            <p:cond delay="499"/>
                                          </p:stCondLst>
                                        </p:cTn>
                                        <p:tgtEl>
                                          <p:spTgt spid="5">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20" end="20"/>
                                            </p:txEl>
                                          </p:spTgt>
                                        </p:tgtEl>
                                      </p:cBhvr>
                                    </p:animEffect>
                                    <p:set>
                                      <p:cBhvr>
                                        <p:cTn id="13" dur="1" fill="hold">
                                          <p:stCondLst>
                                            <p:cond delay="499"/>
                                          </p:stCondLst>
                                        </p:cTn>
                                        <p:tgtEl>
                                          <p:spTgt spid="5">
                                            <p:txEl>
                                              <p:pRg st="20" end="20"/>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21" end="21"/>
                                            </p:txEl>
                                          </p:spTgt>
                                        </p:tgtEl>
                                      </p:cBhvr>
                                    </p:animEffect>
                                    <p:set>
                                      <p:cBhvr>
                                        <p:cTn id="16" dur="1" fill="hold">
                                          <p:stCondLst>
                                            <p:cond delay="499"/>
                                          </p:stCondLst>
                                        </p:cTn>
                                        <p:tgtEl>
                                          <p:spTgt spid="5">
                                            <p:txEl>
                                              <p:pRg st="21" end="21"/>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31" end="31"/>
                                            </p:txEl>
                                          </p:spTgt>
                                        </p:tgtEl>
                                      </p:cBhvr>
                                    </p:animEffect>
                                    <p:set>
                                      <p:cBhvr>
                                        <p:cTn id="19" dur="1" fill="hold">
                                          <p:stCondLst>
                                            <p:cond delay="499"/>
                                          </p:stCondLst>
                                        </p:cTn>
                                        <p:tgtEl>
                                          <p:spTgt spid="5">
                                            <p:txEl>
                                              <p:pRg st="31" end="31"/>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32" end="32"/>
                                            </p:txEl>
                                          </p:spTgt>
                                        </p:tgtEl>
                                      </p:cBhvr>
                                    </p:animEffect>
                                    <p:set>
                                      <p:cBhvr>
                                        <p:cTn id="22" dur="1" fill="hold">
                                          <p:stCondLst>
                                            <p:cond delay="499"/>
                                          </p:stCondLst>
                                        </p:cTn>
                                        <p:tgtEl>
                                          <p:spTgt spid="5">
                                            <p:txEl>
                                              <p:pRg st="32" end="32"/>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34" end="34"/>
                                            </p:txEl>
                                          </p:spTgt>
                                        </p:tgtEl>
                                      </p:cBhvr>
                                    </p:animEffect>
                                    <p:set>
                                      <p:cBhvr>
                                        <p:cTn id="25" dur="1" fill="hold">
                                          <p:stCondLst>
                                            <p:cond delay="499"/>
                                          </p:stCondLst>
                                        </p:cTn>
                                        <p:tgtEl>
                                          <p:spTgt spid="5">
                                            <p:txEl>
                                              <p:pRg st="34" end="34"/>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40" end="40"/>
                                            </p:txEl>
                                          </p:spTgt>
                                        </p:tgtEl>
                                      </p:cBhvr>
                                    </p:animEffect>
                                    <p:set>
                                      <p:cBhvr>
                                        <p:cTn id="28" dur="1" fill="hold">
                                          <p:stCondLst>
                                            <p:cond delay="499"/>
                                          </p:stCondLst>
                                        </p:cTn>
                                        <p:tgtEl>
                                          <p:spTgt spid="5">
                                            <p:txEl>
                                              <p:pRg st="40" end="40"/>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41" end="41"/>
                                            </p:txEl>
                                          </p:spTgt>
                                        </p:tgtEl>
                                      </p:cBhvr>
                                    </p:animEffect>
                                    <p:set>
                                      <p:cBhvr>
                                        <p:cTn id="31" dur="1" fill="hold">
                                          <p:stCondLst>
                                            <p:cond delay="499"/>
                                          </p:stCondLst>
                                        </p:cTn>
                                        <p:tgtEl>
                                          <p:spTgt spid="5">
                                            <p:txEl>
                                              <p:pRg st="41" end="41"/>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42" end="42"/>
                                            </p:txEl>
                                          </p:spTgt>
                                        </p:tgtEl>
                                      </p:cBhvr>
                                    </p:animEffect>
                                    <p:set>
                                      <p:cBhvr>
                                        <p:cTn id="34" dur="1" fill="hold">
                                          <p:stCondLst>
                                            <p:cond delay="499"/>
                                          </p:stCondLst>
                                        </p:cTn>
                                        <p:tgtEl>
                                          <p:spTgt spid="5">
                                            <p:txEl>
                                              <p:pRg st="42" end="42"/>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51" end="51"/>
                                            </p:txEl>
                                          </p:spTgt>
                                        </p:tgtEl>
                                      </p:cBhvr>
                                    </p:animEffect>
                                    <p:set>
                                      <p:cBhvr>
                                        <p:cTn id="37" dur="1" fill="hold">
                                          <p:stCondLst>
                                            <p:cond delay="499"/>
                                          </p:stCondLst>
                                        </p:cTn>
                                        <p:tgtEl>
                                          <p:spTgt spid="5">
                                            <p:txEl>
                                              <p:pRg st="51" end="51"/>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52" end="52"/>
                                            </p:txEl>
                                          </p:spTgt>
                                        </p:tgtEl>
                                      </p:cBhvr>
                                    </p:animEffect>
                                    <p:set>
                                      <p:cBhvr>
                                        <p:cTn id="40" dur="1" fill="hold">
                                          <p:stCondLst>
                                            <p:cond delay="499"/>
                                          </p:stCondLst>
                                        </p:cTn>
                                        <p:tgtEl>
                                          <p:spTgt spid="5">
                                            <p:txEl>
                                              <p:pRg st="52" end="52"/>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53" end="53"/>
                                            </p:txEl>
                                          </p:spTgt>
                                        </p:tgtEl>
                                      </p:cBhvr>
                                    </p:animEffect>
                                    <p:set>
                                      <p:cBhvr>
                                        <p:cTn id="43" dur="1" fill="hold">
                                          <p:stCondLst>
                                            <p:cond delay="499"/>
                                          </p:stCondLst>
                                        </p:cTn>
                                        <p:tgtEl>
                                          <p:spTgt spid="5">
                                            <p:txEl>
                                              <p:pRg st="53" end="53"/>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1000" fill="hold"/>
                                        <p:tgtEl>
                                          <p:spTgt spid="8"/>
                                        </p:tgtEl>
                                        <p:attrNameLst>
                                          <p:attrName>ppt_w</p:attrName>
                                        </p:attrNameLst>
                                      </p:cBhvr>
                                      <p:tavLst>
                                        <p:tav tm="0">
                                          <p:val>
                                            <p:fltVal val="0"/>
                                          </p:val>
                                        </p:tav>
                                        <p:tav tm="100000">
                                          <p:val>
                                            <p:strVal val="#ppt_w"/>
                                          </p:val>
                                        </p:tav>
                                      </p:tavLst>
                                    </p:anim>
                                    <p:anim calcmode="lin" valueType="num">
                                      <p:cBhvr>
                                        <p:cTn id="49" dur="1000" fill="hold"/>
                                        <p:tgtEl>
                                          <p:spTgt spid="8"/>
                                        </p:tgtEl>
                                        <p:attrNameLst>
                                          <p:attrName>ppt_h</p:attrName>
                                        </p:attrNameLst>
                                      </p:cBhvr>
                                      <p:tavLst>
                                        <p:tav tm="0">
                                          <p:val>
                                            <p:fltVal val="0"/>
                                          </p:val>
                                        </p:tav>
                                        <p:tav tm="100000">
                                          <p:val>
                                            <p:strVal val="#ppt_h"/>
                                          </p:val>
                                        </p:tav>
                                      </p:tavLst>
                                    </p:anim>
                                    <p:anim calcmode="lin" valueType="num">
                                      <p:cBhvr>
                                        <p:cTn id="50" dur="1000" fill="hold"/>
                                        <p:tgtEl>
                                          <p:spTgt spid="8"/>
                                        </p:tgtEl>
                                        <p:attrNameLst>
                                          <p:attrName>style.rotation</p:attrName>
                                        </p:attrNameLst>
                                      </p:cBhvr>
                                      <p:tavLst>
                                        <p:tav tm="0">
                                          <p:val>
                                            <p:fltVal val="90"/>
                                          </p:val>
                                        </p:tav>
                                        <p:tav tm="100000">
                                          <p:val>
                                            <p:fltVal val="0"/>
                                          </p:val>
                                        </p:tav>
                                      </p:tavLst>
                                    </p:anim>
                                    <p:animEffect transition="in" filter="fade">
                                      <p:cBhvr>
                                        <p:cTn id="5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3			                Aims 2020 – 2024  </a:t>
            </a:r>
            <a:endParaRPr lang="de-DE" sz="1800" dirty="0">
              <a:solidFill>
                <a:schemeClr val="bg1"/>
              </a:solidFill>
            </a:endParaRPr>
          </a:p>
        </p:txBody>
      </p:sp>
      <p:sp>
        <p:nvSpPr>
          <p:cNvPr id="3" name="Inhaltsplatzhalter 2"/>
          <p:cNvSpPr>
            <a:spLocks noGrp="1"/>
          </p:cNvSpPr>
          <p:nvPr>
            <p:ph idx="1"/>
          </p:nvPr>
        </p:nvSpPr>
        <p:spPr>
          <a:xfrm>
            <a:off x="838200" y="1194487"/>
            <a:ext cx="10515600" cy="531282"/>
          </a:xfrm>
        </p:spPr>
        <p:txBody>
          <a:bodyPr>
            <a:normAutofit/>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3	: The Protestant churches serve society.</a:t>
            </a:r>
            <a:endParaRPr lang="de-AT" dirty="0">
              <a:solidFill>
                <a:schemeClr val="accent2"/>
              </a:solidFill>
            </a:endParaRP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its member churches in articulating a public position on social developments.</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advocate an ethically responsible Europe in a global world</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represent Protestant positions in the European institutions.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Throughout its regions the CPCE will promote the churches contributing to European cohesion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highlight the contribution that churches make to society in rural areas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aid projects run by its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rPr>
              <a:t> </a:t>
            </a:r>
          </a:p>
          <a:p>
            <a:endParaRPr lang="en-US" dirty="0"/>
          </a:p>
        </p:txBody>
      </p:sp>
      <p:sp>
        <p:nvSpPr>
          <p:cNvPr id="8" name="Textfeld 7">
            <a:extLst>
              <a:ext uri="{FF2B5EF4-FFF2-40B4-BE49-F238E27FC236}">
                <a16:creationId xmlns:a16="http://schemas.microsoft.com/office/drawing/2014/main" id="{999C5366-FFA6-4463-82BA-368941C7A1B8}"/>
              </a:ext>
            </a:extLst>
          </p:cNvPr>
          <p:cNvSpPr txBox="1"/>
          <p:nvPr/>
        </p:nvSpPr>
        <p:spPr>
          <a:xfrm>
            <a:off x="646641" y="4834766"/>
            <a:ext cx="11040762" cy="1200329"/>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will express the common voice of Protestantism in Europe and develop ways of aligning this with the member churches. It will maintain contact with the European institutions. It will cooperate with ecumenical partner organisations in this regard. It will submit common Protestant positions to the European institutions in the appropriate manner and organise the resources required to do so.</a:t>
            </a:r>
            <a:endParaRPr lang="de-D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3321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 end="1"/>
                                            </p:txEl>
                                          </p:spTgt>
                                        </p:tgtEl>
                                      </p:cBhvr>
                                    </p:animEffect>
                                    <p:set>
                                      <p:cBhvr>
                                        <p:cTn id="10" dur="1" fill="hold">
                                          <p:stCondLst>
                                            <p:cond delay="499"/>
                                          </p:stCondLst>
                                        </p:cTn>
                                        <p:tgtEl>
                                          <p:spTgt spid="5">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9" end="9"/>
                                            </p:txEl>
                                          </p:spTgt>
                                        </p:tgtEl>
                                      </p:cBhvr>
                                    </p:animEffect>
                                    <p:set>
                                      <p:cBhvr>
                                        <p:cTn id="13" dur="1" fill="hold">
                                          <p:stCondLst>
                                            <p:cond delay="499"/>
                                          </p:stCondLst>
                                        </p:cTn>
                                        <p:tgtEl>
                                          <p:spTgt spid="5">
                                            <p:txEl>
                                              <p:pRg st="9" end="9"/>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10" end="10"/>
                                            </p:txEl>
                                          </p:spTgt>
                                        </p:tgtEl>
                                      </p:cBhvr>
                                    </p:animEffect>
                                    <p:set>
                                      <p:cBhvr>
                                        <p:cTn id="16" dur="1" fill="hold">
                                          <p:stCondLst>
                                            <p:cond delay="499"/>
                                          </p:stCondLst>
                                        </p:cTn>
                                        <p:tgtEl>
                                          <p:spTgt spid="5">
                                            <p:txEl>
                                              <p:pRg st="10" end="10"/>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11" end="11"/>
                                            </p:txEl>
                                          </p:spTgt>
                                        </p:tgtEl>
                                      </p:cBhvr>
                                    </p:animEffect>
                                    <p:set>
                                      <p:cBhvr>
                                        <p:cTn id="19" dur="1" fill="hold">
                                          <p:stCondLst>
                                            <p:cond delay="499"/>
                                          </p:stCondLst>
                                        </p:cTn>
                                        <p:tgtEl>
                                          <p:spTgt spid="5">
                                            <p:txEl>
                                              <p:pRg st="11" end="11"/>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31" end="31"/>
                                            </p:txEl>
                                          </p:spTgt>
                                        </p:tgtEl>
                                      </p:cBhvr>
                                    </p:animEffect>
                                    <p:set>
                                      <p:cBhvr>
                                        <p:cTn id="22" dur="1" fill="hold">
                                          <p:stCondLst>
                                            <p:cond delay="499"/>
                                          </p:stCondLst>
                                        </p:cTn>
                                        <p:tgtEl>
                                          <p:spTgt spid="5">
                                            <p:txEl>
                                              <p:pRg st="31" end="31"/>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32" end="32"/>
                                            </p:txEl>
                                          </p:spTgt>
                                        </p:tgtEl>
                                      </p:cBhvr>
                                    </p:animEffect>
                                    <p:set>
                                      <p:cBhvr>
                                        <p:cTn id="25" dur="1" fill="hold">
                                          <p:stCondLst>
                                            <p:cond delay="499"/>
                                          </p:stCondLst>
                                        </p:cTn>
                                        <p:tgtEl>
                                          <p:spTgt spid="5">
                                            <p:txEl>
                                              <p:pRg st="32" end="32"/>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34" end="34"/>
                                            </p:txEl>
                                          </p:spTgt>
                                        </p:tgtEl>
                                      </p:cBhvr>
                                    </p:animEffect>
                                    <p:set>
                                      <p:cBhvr>
                                        <p:cTn id="28" dur="1" fill="hold">
                                          <p:stCondLst>
                                            <p:cond delay="499"/>
                                          </p:stCondLst>
                                        </p:cTn>
                                        <p:tgtEl>
                                          <p:spTgt spid="5">
                                            <p:txEl>
                                              <p:pRg st="34" end="34"/>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40" end="40"/>
                                            </p:txEl>
                                          </p:spTgt>
                                        </p:tgtEl>
                                      </p:cBhvr>
                                    </p:animEffect>
                                    <p:set>
                                      <p:cBhvr>
                                        <p:cTn id="31" dur="1" fill="hold">
                                          <p:stCondLst>
                                            <p:cond delay="499"/>
                                          </p:stCondLst>
                                        </p:cTn>
                                        <p:tgtEl>
                                          <p:spTgt spid="5">
                                            <p:txEl>
                                              <p:pRg st="40" end="40"/>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41" end="41"/>
                                            </p:txEl>
                                          </p:spTgt>
                                        </p:tgtEl>
                                      </p:cBhvr>
                                    </p:animEffect>
                                    <p:set>
                                      <p:cBhvr>
                                        <p:cTn id="34" dur="1" fill="hold">
                                          <p:stCondLst>
                                            <p:cond delay="499"/>
                                          </p:stCondLst>
                                        </p:cTn>
                                        <p:tgtEl>
                                          <p:spTgt spid="5">
                                            <p:txEl>
                                              <p:pRg st="41" end="41"/>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42" end="42"/>
                                            </p:txEl>
                                          </p:spTgt>
                                        </p:tgtEl>
                                      </p:cBhvr>
                                    </p:animEffect>
                                    <p:set>
                                      <p:cBhvr>
                                        <p:cTn id="37" dur="1" fill="hold">
                                          <p:stCondLst>
                                            <p:cond delay="499"/>
                                          </p:stCondLst>
                                        </p:cTn>
                                        <p:tgtEl>
                                          <p:spTgt spid="5">
                                            <p:txEl>
                                              <p:pRg st="42" end="42"/>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51" end="51"/>
                                            </p:txEl>
                                          </p:spTgt>
                                        </p:tgtEl>
                                      </p:cBhvr>
                                    </p:animEffect>
                                    <p:set>
                                      <p:cBhvr>
                                        <p:cTn id="40" dur="1" fill="hold">
                                          <p:stCondLst>
                                            <p:cond delay="499"/>
                                          </p:stCondLst>
                                        </p:cTn>
                                        <p:tgtEl>
                                          <p:spTgt spid="5">
                                            <p:txEl>
                                              <p:pRg st="51" end="51"/>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52" end="52"/>
                                            </p:txEl>
                                          </p:spTgt>
                                        </p:tgtEl>
                                      </p:cBhvr>
                                    </p:animEffect>
                                    <p:set>
                                      <p:cBhvr>
                                        <p:cTn id="43" dur="1" fill="hold">
                                          <p:stCondLst>
                                            <p:cond delay="499"/>
                                          </p:stCondLst>
                                        </p:cTn>
                                        <p:tgtEl>
                                          <p:spTgt spid="5">
                                            <p:txEl>
                                              <p:pRg st="52" end="52"/>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5">
                                            <p:txEl>
                                              <p:pRg st="53" end="53"/>
                                            </p:txEl>
                                          </p:spTgt>
                                        </p:tgtEl>
                                      </p:cBhvr>
                                    </p:animEffect>
                                    <p:set>
                                      <p:cBhvr>
                                        <p:cTn id="46" dur="1" fill="hold">
                                          <p:stCondLst>
                                            <p:cond delay="499"/>
                                          </p:stCondLst>
                                        </p:cTn>
                                        <p:tgtEl>
                                          <p:spTgt spid="5">
                                            <p:txEl>
                                              <p:pRg st="53" end="53"/>
                                            </p:txEl>
                                          </p:spTgt>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fltVal val="0"/>
                                          </p:val>
                                        </p:tav>
                                        <p:tav tm="100000">
                                          <p:val>
                                            <p:strVal val="#ppt_w"/>
                                          </p:val>
                                        </p:tav>
                                      </p:tavLst>
                                    </p:anim>
                                    <p:anim calcmode="lin" valueType="num">
                                      <p:cBhvr>
                                        <p:cTn id="52" dur="1000" fill="hold"/>
                                        <p:tgtEl>
                                          <p:spTgt spid="8"/>
                                        </p:tgtEl>
                                        <p:attrNameLst>
                                          <p:attrName>ppt_h</p:attrName>
                                        </p:attrNameLst>
                                      </p:cBhvr>
                                      <p:tavLst>
                                        <p:tav tm="0">
                                          <p:val>
                                            <p:fltVal val="0"/>
                                          </p:val>
                                        </p:tav>
                                        <p:tav tm="100000">
                                          <p:val>
                                            <p:strVal val="#ppt_h"/>
                                          </p:val>
                                        </p:tav>
                                      </p:tavLst>
                                    </p:anim>
                                    <p:anim calcmode="lin" valueType="num">
                                      <p:cBhvr>
                                        <p:cTn id="53" dur="1000" fill="hold"/>
                                        <p:tgtEl>
                                          <p:spTgt spid="8"/>
                                        </p:tgtEl>
                                        <p:attrNameLst>
                                          <p:attrName>style.rotation</p:attrName>
                                        </p:attrNameLst>
                                      </p:cBhvr>
                                      <p:tavLst>
                                        <p:tav tm="0">
                                          <p:val>
                                            <p:fltVal val="90"/>
                                          </p:val>
                                        </p:tav>
                                        <p:tav tm="100000">
                                          <p:val>
                                            <p:fltVal val="0"/>
                                          </p:val>
                                        </p:tav>
                                      </p:tavLst>
                                    </p:anim>
                                    <p:animEffect transition="in" filter="fade">
                                      <p:cBhvr>
                                        <p:cTn id="5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3			                Aims 2020 – 2024   </a:t>
            </a:r>
            <a:endParaRPr lang="de-DE" sz="1800" dirty="0">
              <a:solidFill>
                <a:schemeClr val="bg1"/>
              </a:solidFill>
            </a:endParaRPr>
          </a:p>
        </p:txBody>
      </p:sp>
      <p:sp>
        <p:nvSpPr>
          <p:cNvPr id="3" name="Inhaltsplatzhalter 2"/>
          <p:cNvSpPr>
            <a:spLocks noGrp="1"/>
          </p:cNvSpPr>
          <p:nvPr>
            <p:ph idx="1"/>
          </p:nvPr>
        </p:nvSpPr>
        <p:spPr>
          <a:xfrm>
            <a:off x="838200" y="1194487"/>
            <a:ext cx="10515600" cy="531282"/>
          </a:xfrm>
        </p:spPr>
        <p:txBody>
          <a:bodyPr>
            <a:normAutofit/>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3	: The Protestant churches serve society.</a:t>
            </a:r>
            <a:endParaRPr lang="de-AT" dirty="0">
              <a:solidFill>
                <a:schemeClr val="accent2"/>
              </a:solidFill>
            </a:endParaRP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its member churches in articulating a public position on social developments.</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advocate an ethically responsible Europe in a global world</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represent Protestant positions in the European institutions.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Throughout its regions the CPCE will promote the churches contributing to European cohesion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highlight the contribution that churches make to society in rural areas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aid projects run by its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p>
        </p:txBody>
      </p:sp>
      <p:sp>
        <p:nvSpPr>
          <p:cNvPr id="8" name="Textfeld 7">
            <a:extLst>
              <a:ext uri="{FF2B5EF4-FFF2-40B4-BE49-F238E27FC236}">
                <a16:creationId xmlns:a16="http://schemas.microsoft.com/office/drawing/2014/main" id="{999C5366-FFA6-4463-82BA-368941C7A1B8}"/>
              </a:ext>
            </a:extLst>
          </p:cNvPr>
          <p:cNvSpPr txBox="1"/>
          <p:nvPr/>
        </p:nvSpPr>
        <p:spPr>
          <a:xfrm>
            <a:off x="575619" y="4799256"/>
            <a:ext cx="11040762" cy="1477328"/>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CPCE’s regional groups will clarify the responsibilities the churches carry for social and cultural cohesion in their region and within Europe. It will strengthen the churches in standing together regardless of political differences in their societies. The regional groups will address the subject of “Democracy” within their particular context. The results of the work of the regional groups will flow into the common work of the CPCE.</a:t>
            </a:r>
            <a:endParaRPr lang="de-D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18751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 end="1"/>
                                            </p:txEl>
                                          </p:spTgt>
                                        </p:tgtEl>
                                      </p:cBhvr>
                                    </p:animEffect>
                                    <p:set>
                                      <p:cBhvr>
                                        <p:cTn id="10" dur="1" fill="hold">
                                          <p:stCondLst>
                                            <p:cond delay="499"/>
                                          </p:stCondLst>
                                        </p:cTn>
                                        <p:tgtEl>
                                          <p:spTgt spid="5">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9" end="9"/>
                                            </p:txEl>
                                          </p:spTgt>
                                        </p:tgtEl>
                                      </p:cBhvr>
                                    </p:animEffect>
                                    <p:set>
                                      <p:cBhvr>
                                        <p:cTn id="13" dur="1" fill="hold">
                                          <p:stCondLst>
                                            <p:cond delay="499"/>
                                          </p:stCondLst>
                                        </p:cTn>
                                        <p:tgtEl>
                                          <p:spTgt spid="5">
                                            <p:txEl>
                                              <p:pRg st="9" end="9"/>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10" end="10"/>
                                            </p:txEl>
                                          </p:spTgt>
                                        </p:tgtEl>
                                      </p:cBhvr>
                                    </p:animEffect>
                                    <p:set>
                                      <p:cBhvr>
                                        <p:cTn id="16" dur="1" fill="hold">
                                          <p:stCondLst>
                                            <p:cond delay="499"/>
                                          </p:stCondLst>
                                        </p:cTn>
                                        <p:tgtEl>
                                          <p:spTgt spid="5">
                                            <p:txEl>
                                              <p:pRg st="10" end="10"/>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11" end="11"/>
                                            </p:txEl>
                                          </p:spTgt>
                                        </p:tgtEl>
                                      </p:cBhvr>
                                    </p:animEffect>
                                    <p:set>
                                      <p:cBhvr>
                                        <p:cTn id="19" dur="1" fill="hold">
                                          <p:stCondLst>
                                            <p:cond delay="499"/>
                                          </p:stCondLst>
                                        </p:cTn>
                                        <p:tgtEl>
                                          <p:spTgt spid="5">
                                            <p:txEl>
                                              <p:pRg st="11" end="11"/>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20" end="20"/>
                                            </p:txEl>
                                          </p:spTgt>
                                        </p:tgtEl>
                                      </p:cBhvr>
                                    </p:animEffect>
                                    <p:set>
                                      <p:cBhvr>
                                        <p:cTn id="22" dur="1" fill="hold">
                                          <p:stCondLst>
                                            <p:cond delay="499"/>
                                          </p:stCondLst>
                                        </p:cTn>
                                        <p:tgtEl>
                                          <p:spTgt spid="5">
                                            <p:txEl>
                                              <p:pRg st="20" end="20"/>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21" end="21"/>
                                            </p:txEl>
                                          </p:spTgt>
                                        </p:tgtEl>
                                      </p:cBhvr>
                                    </p:animEffect>
                                    <p:set>
                                      <p:cBhvr>
                                        <p:cTn id="25" dur="1" fill="hold">
                                          <p:stCondLst>
                                            <p:cond delay="499"/>
                                          </p:stCondLst>
                                        </p:cTn>
                                        <p:tgtEl>
                                          <p:spTgt spid="5">
                                            <p:txEl>
                                              <p:pRg st="21" end="21"/>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40" end="40"/>
                                            </p:txEl>
                                          </p:spTgt>
                                        </p:tgtEl>
                                      </p:cBhvr>
                                    </p:animEffect>
                                    <p:set>
                                      <p:cBhvr>
                                        <p:cTn id="28" dur="1" fill="hold">
                                          <p:stCondLst>
                                            <p:cond delay="499"/>
                                          </p:stCondLst>
                                        </p:cTn>
                                        <p:tgtEl>
                                          <p:spTgt spid="5">
                                            <p:txEl>
                                              <p:pRg st="40" end="40"/>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41" end="41"/>
                                            </p:txEl>
                                          </p:spTgt>
                                        </p:tgtEl>
                                      </p:cBhvr>
                                    </p:animEffect>
                                    <p:set>
                                      <p:cBhvr>
                                        <p:cTn id="31" dur="1" fill="hold">
                                          <p:stCondLst>
                                            <p:cond delay="499"/>
                                          </p:stCondLst>
                                        </p:cTn>
                                        <p:tgtEl>
                                          <p:spTgt spid="5">
                                            <p:txEl>
                                              <p:pRg st="41" end="41"/>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42" end="42"/>
                                            </p:txEl>
                                          </p:spTgt>
                                        </p:tgtEl>
                                      </p:cBhvr>
                                    </p:animEffect>
                                    <p:set>
                                      <p:cBhvr>
                                        <p:cTn id="34" dur="1" fill="hold">
                                          <p:stCondLst>
                                            <p:cond delay="499"/>
                                          </p:stCondLst>
                                        </p:cTn>
                                        <p:tgtEl>
                                          <p:spTgt spid="5">
                                            <p:txEl>
                                              <p:pRg st="42" end="42"/>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51" end="51"/>
                                            </p:txEl>
                                          </p:spTgt>
                                        </p:tgtEl>
                                      </p:cBhvr>
                                    </p:animEffect>
                                    <p:set>
                                      <p:cBhvr>
                                        <p:cTn id="37" dur="1" fill="hold">
                                          <p:stCondLst>
                                            <p:cond delay="499"/>
                                          </p:stCondLst>
                                        </p:cTn>
                                        <p:tgtEl>
                                          <p:spTgt spid="5">
                                            <p:txEl>
                                              <p:pRg st="51" end="51"/>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52" end="52"/>
                                            </p:txEl>
                                          </p:spTgt>
                                        </p:tgtEl>
                                      </p:cBhvr>
                                    </p:animEffect>
                                    <p:set>
                                      <p:cBhvr>
                                        <p:cTn id="40" dur="1" fill="hold">
                                          <p:stCondLst>
                                            <p:cond delay="499"/>
                                          </p:stCondLst>
                                        </p:cTn>
                                        <p:tgtEl>
                                          <p:spTgt spid="5">
                                            <p:txEl>
                                              <p:pRg st="52" end="52"/>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53" end="53"/>
                                            </p:txEl>
                                          </p:spTgt>
                                        </p:tgtEl>
                                      </p:cBhvr>
                                    </p:animEffect>
                                    <p:set>
                                      <p:cBhvr>
                                        <p:cTn id="43" dur="1" fill="hold">
                                          <p:stCondLst>
                                            <p:cond delay="499"/>
                                          </p:stCondLst>
                                        </p:cTn>
                                        <p:tgtEl>
                                          <p:spTgt spid="5">
                                            <p:txEl>
                                              <p:pRg st="53" end="53"/>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1000" fill="hold"/>
                                        <p:tgtEl>
                                          <p:spTgt spid="8"/>
                                        </p:tgtEl>
                                        <p:attrNameLst>
                                          <p:attrName>ppt_w</p:attrName>
                                        </p:attrNameLst>
                                      </p:cBhvr>
                                      <p:tavLst>
                                        <p:tav tm="0">
                                          <p:val>
                                            <p:fltVal val="0"/>
                                          </p:val>
                                        </p:tav>
                                        <p:tav tm="100000">
                                          <p:val>
                                            <p:strVal val="#ppt_w"/>
                                          </p:val>
                                        </p:tav>
                                      </p:tavLst>
                                    </p:anim>
                                    <p:anim calcmode="lin" valueType="num">
                                      <p:cBhvr>
                                        <p:cTn id="49" dur="1000" fill="hold"/>
                                        <p:tgtEl>
                                          <p:spTgt spid="8"/>
                                        </p:tgtEl>
                                        <p:attrNameLst>
                                          <p:attrName>ppt_h</p:attrName>
                                        </p:attrNameLst>
                                      </p:cBhvr>
                                      <p:tavLst>
                                        <p:tav tm="0">
                                          <p:val>
                                            <p:fltVal val="0"/>
                                          </p:val>
                                        </p:tav>
                                        <p:tav tm="100000">
                                          <p:val>
                                            <p:strVal val="#ppt_h"/>
                                          </p:val>
                                        </p:tav>
                                      </p:tavLst>
                                    </p:anim>
                                    <p:anim calcmode="lin" valueType="num">
                                      <p:cBhvr>
                                        <p:cTn id="50" dur="1000" fill="hold"/>
                                        <p:tgtEl>
                                          <p:spTgt spid="8"/>
                                        </p:tgtEl>
                                        <p:attrNameLst>
                                          <p:attrName>style.rotation</p:attrName>
                                        </p:attrNameLst>
                                      </p:cBhvr>
                                      <p:tavLst>
                                        <p:tav tm="0">
                                          <p:val>
                                            <p:fltVal val="90"/>
                                          </p:val>
                                        </p:tav>
                                        <p:tav tm="100000">
                                          <p:val>
                                            <p:fltVal val="0"/>
                                          </p:val>
                                        </p:tav>
                                      </p:tavLst>
                                    </p:anim>
                                    <p:animEffect transition="in" filter="fade">
                                      <p:cBhvr>
                                        <p:cTn id="5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3			                Aims 2020 – 2024</a:t>
            </a:r>
            <a:endParaRPr lang="de-DE" sz="1800" dirty="0">
              <a:solidFill>
                <a:schemeClr val="bg1"/>
              </a:solidFill>
            </a:endParaRPr>
          </a:p>
        </p:txBody>
      </p:sp>
      <p:sp>
        <p:nvSpPr>
          <p:cNvPr id="3" name="Inhaltsplatzhalter 2"/>
          <p:cNvSpPr>
            <a:spLocks noGrp="1"/>
          </p:cNvSpPr>
          <p:nvPr>
            <p:ph idx="1"/>
          </p:nvPr>
        </p:nvSpPr>
        <p:spPr>
          <a:xfrm>
            <a:off x="838200" y="1194487"/>
            <a:ext cx="10515600" cy="531282"/>
          </a:xfrm>
        </p:spPr>
        <p:txBody>
          <a:bodyPr>
            <a:normAutofit/>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3	: The Protestant churches serve society.</a:t>
            </a:r>
            <a:endParaRPr lang="de-AT" dirty="0">
              <a:solidFill>
                <a:schemeClr val="accent2"/>
              </a:solidFill>
            </a:endParaRP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its member churches in articulating a public position on social developments.</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advocate an ethically responsible Europe in a global world</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represent Protestant positions in the European institutions.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Throughout its regions the CPCE will promote the churches contributing to European cohesion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highlight the contribution that churches make to society in rural areas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aid projects run by its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p>
        </p:txBody>
      </p:sp>
      <p:sp>
        <p:nvSpPr>
          <p:cNvPr id="8" name="Textfeld 7">
            <a:extLst>
              <a:ext uri="{FF2B5EF4-FFF2-40B4-BE49-F238E27FC236}">
                <a16:creationId xmlns:a16="http://schemas.microsoft.com/office/drawing/2014/main" id="{999C5366-FFA6-4463-82BA-368941C7A1B8}"/>
              </a:ext>
            </a:extLst>
          </p:cNvPr>
          <p:cNvSpPr txBox="1"/>
          <p:nvPr/>
        </p:nvSpPr>
        <p:spPr>
          <a:xfrm>
            <a:off x="575619" y="4923543"/>
            <a:ext cx="11040762" cy="1200329"/>
          </a:xfrm>
          <a:prstGeom prst="rect">
            <a:avLst/>
          </a:prstGeom>
          <a:noFill/>
        </p:spPr>
        <p:txBody>
          <a:bodyPr wrap="square" rtlCol="0">
            <a:spAutoFit/>
          </a:bodyPr>
          <a:lstStyle/>
          <a:p>
            <a:r>
              <a:rPr lang="en-US" dirty="0">
                <a:latin typeface="Tahoma" panose="020B0604030504040204" pitchFamily="34" charset="0"/>
                <a:ea typeface="Tahoma" panose="020B0604030504040204" pitchFamily="34" charset="0"/>
                <a:cs typeface="Tahoma" panose="020B0604030504040204" pitchFamily="34" charset="0"/>
              </a:rPr>
              <a:t>The CPCE will </a:t>
            </a:r>
            <a:r>
              <a:rPr lang="en-US" dirty="0" err="1">
                <a:latin typeface="Tahoma" panose="020B0604030504040204" pitchFamily="34" charset="0"/>
                <a:ea typeface="Tahoma" panose="020B0604030504040204" pitchFamily="34" charset="0"/>
                <a:cs typeface="Tahoma" panose="020B0604030504040204" pitchFamily="34" charset="0"/>
              </a:rPr>
              <a:t>publicise</a:t>
            </a:r>
            <a:r>
              <a:rPr lang="en-US" dirty="0">
                <a:latin typeface="Tahoma" panose="020B0604030504040204" pitchFamily="34" charset="0"/>
                <a:ea typeface="Tahoma" panose="020B0604030504040204" pitchFamily="34" charset="0"/>
                <a:cs typeface="Tahoma" panose="020B0604030504040204" pitchFamily="34" charset="0"/>
              </a:rPr>
              <a:t> its “Theology of Diaspora” and encourage member churches to incorporate it appropriately into society. The CPCE will conduct a study process that investigates the contribution made by churches in rural areas. It will help the member churches develop concepts that safeguard church life in rural areas and improve the quality of rural life. </a:t>
            </a:r>
          </a:p>
        </p:txBody>
      </p:sp>
    </p:spTree>
    <p:extLst>
      <p:ext uri="{BB962C8B-B14F-4D97-AF65-F5344CB8AC3E}">
        <p14:creationId xmlns:p14="http://schemas.microsoft.com/office/powerpoint/2010/main" val="1030818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 end="1"/>
                                            </p:txEl>
                                          </p:spTgt>
                                        </p:tgtEl>
                                      </p:cBhvr>
                                    </p:animEffect>
                                    <p:set>
                                      <p:cBhvr>
                                        <p:cTn id="10" dur="1" fill="hold">
                                          <p:stCondLst>
                                            <p:cond delay="499"/>
                                          </p:stCondLst>
                                        </p:cTn>
                                        <p:tgtEl>
                                          <p:spTgt spid="5">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9" end="9"/>
                                            </p:txEl>
                                          </p:spTgt>
                                        </p:tgtEl>
                                      </p:cBhvr>
                                    </p:animEffect>
                                    <p:set>
                                      <p:cBhvr>
                                        <p:cTn id="13" dur="1" fill="hold">
                                          <p:stCondLst>
                                            <p:cond delay="499"/>
                                          </p:stCondLst>
                                        </p:cTn>
                                        <p:tgtEl>
                                          <p:spTgt spid="5">
                                            <p:txEl>
                                              <p:pRg st="9" end="9"/>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10" end="10"/>
                                            </p:txEl>
                                          </p:spTgt>
                                        </p:tgtEl>
                                      </p:cBhvr>
                                    </p:animEffect>
                                    <p:set>
                                      <p:cBhvr>
                                        <p:cTn id="16" dur="1" fill="hold">
                                          <p:stCondLst>
                                            <p:cond delay="499"/>
                                          </p:stCondLst>
                                        </p:cTn>
                                        <p:tgtEl>
                                          <p:spTgt spid="5">
                                            <p:txEl>
                                              <p:pRg st="10" end="10"/>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11" end="11"/>
                                            </p:txEl>
                                          </p:spTgt>
                                        </p:tgtEl>
                                      </p:cBhvr>
                                    </p:animEffect>
                                    <p:set>
                                      <p:cBhvr>
                                        <p:cTn id="19" dur="1" fill="hold">
                                          <p:stCondLst>
                                            <p:cond delay="499"/>
                                          </p:stCondLst>
                                        </p:cTn>
                                        <p:tgtEl>
                                          <p:spTgt spid="5">
                                            <p:txEl>
                                              <p:pRg st="11" end="11"/>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20" end="20"/>
                                            </p:txEl>
                                          </p:spTgt>
                                        </p:tgtEl>
                                      </p:cBhvr>
                                    </p:animEffect>
                                    <p:set>
                                      <p:cBhvr>
                                        <p:cTn id="22" dur="1" fill="hold">
                                          <p:stCondLst>
                                            <p:cond delay="499"/>
                                          </p:stCondLst>
                                        </p:cTn>
                                        <p:tgtEl>
                                          <p:spTgt spid="5">
                                            <p:txEl>
                                              <p:pRg st="20" end="20"/>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21" end="21"/>
                                            </p:txEl>
                                          </p:spTgt>
                                        </p:tgtEl>
                                      </p:cBhvr>
                                    </p:animEffect>
                                    <p:set>
                                      <p:cBhvr>
                                        <p:cTn id="25" dur="1" fill="hold">
                                          <p:stCondLst>
                                            <p:cond delay="499"/>
                                          </p:stCondLst>
                                        </p:cTn>
                                        <p:tgtEl>
                                          <p:spTgt spid="5">
                                            <p:txEl>
                                              <p:pRg st="21" end="21"/>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31" end="31"/>
                                            </p:txEl>
                                          </p:spTgt>
                                        </p:tgtEl>
                                      </p:cBhvr>
                                    </p:animEffect>
                                    <p:set>
                                      <p:cBhvr>
                                        <p:cTn id="28" dur="1" fill="hold">
                                          <p:stCondLst>
                                            <p:cond delay="499"/>
                                          </p:stCondLst>
                                        </p:cTn>
                                        <p:tgtEl>
                                          <p:spTgt spid="5">
                                            <p:txEl>
                                              <p:pRg st="31" end="31"/>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32" end="32"/>
                                            </p:txEl>
                                          </p:spTgt>
                                        </p:tgtEl>
                                      </p:cBhvr>
                                    </p:animEffect>
                                    <p:set>
                                      <p:cBhvr>
                                        <p:cTn id="31" dur="1" fill="hold">
                                          <p:stCondLst>
                                            <p:cond delay="499"/>
                                          </p:stCondLst>
                                        </p:cTn>
                                        <p:tgtEl>
                                          <p:spTgt spid="5">
                                            <p:txEl>
                                              <p:pRg st="32" end="32"/>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34" end="34"/>
                                            </p:txEl>
                                          </p:spTgt>
                                        </p:tgtEl>
                                      </p:cBhvr>
                                    </p:animEffect>
                                    <p:set>
                                      <p:cBhvr>
                                        <p:cTn id="34" dur="1" fill="hold">
                                          <p:stCondLst>
                                            <p:cond delay="499"/>
                                          </p:stCondLst>
                                        </p:cTn>
                                        <p:tgtEl>
                                          <p:spTgt spid="5">
                                            <p:txEl>
                                              <p:pRg st="34" end="34"/>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51" end="51"/>
                                            </p:txEl>
                                          </p:spTgt>
                                        </p:tgtEl>
                                      </p:cBhvr>
                                    </p:animEffect>
                                    <p:set>
                                      <p:cBhvr>
                                        <p:cTn id="37" dur="1" fill="hold">
                                          <p:stCondLst>
                                            <p:cond delay="499"/>
                                          </p:stCondLst>
                                        </p:cTn>
                                        <p:tgtEl>
                                          <p:spTgt spid="5">
                                            <p:txEl>
                                              <p:pRg st="51" end="51"/>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52" end="52"/>
                                            </p:txEl>
                                          </p:spTgt>
                                        </p:tgtEl>
                                      </p:cBhvr>
                                    </p:animEffect>
                                    <p:set>
                                      <p:cBhvr>
                                        <p:cTn id="40" dur="1" fill="hold">
                                          <p:stCondLst>
                                            <p:cond delay="499"/>
                                          </p:stCondLst>
                                        </p:cTn>
                                        <p:tgtEl>
                                          <p:spTgt spid="5">
                                            <p:txEl>
                                              <p:pRg st="52" end="52"/>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53" end="53"/>
                                            </p:txEl>
                                          </p:spTgt>
                                        </p:tgtEl>
                                      </p:cBhvr>
                                    </p:animEffect>
                                    <p:set>
                                      <p:cBhvr>
                                        <p:cTn id="43" dur="1" fill="hold">
                                          <p:stCondLst>
                                            <p:cond delay="499"/>
                                          </p:stCondLst>
                                        </p:cTn>
                                        <p:tgtEl>
                                          <p:spTgt spid="5">
                                            <p:txEl>
                                              <p:pRg st="53" end="53"/>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1000" fill="hold"/>
                                        <p:tgtEl>
                                          <p:spTgt spid="8"/>
                                        </p:tgtEl>
                                        <p:attrNameLst>
                                          <p:attrName>ppt_w</p:attrName>
                                        </p:attrNameLst>
                                      </p:cBhvr>
                                      <p:tavLst>
                                        <p:tav tm="0">
                                          <p:val>
                                            <p:fltVal val="0"/>
                                          </p:val>
                                        </p:tav>
                                        <p:tav tm="100000">
                                          <p:val>
                                            <p:strVal val="#ppt_w"/>
                                          </p:val>
                                        </p:tav>
                                      </p:tavLst>
                                    </p:anim>
                                    <p:anim calcmode="lin" valueType="num">
                                      <p:cBhvr>
                                        <p:cTn id="49" dur="1000" fill="hold"/>
                                        <p:tgtEl>
                                          <p:spTgt spid="8"/>
                                        </p:tgtEl>
                                        <p:attrNameLst>
                                          <p:attrName>ppt_h</p:attrName>
                                        </p:attrNameLst>
                                      </p:cBhvr>
                                      <p:tavLst>
                                        <p:tav tm="0">
                                          <p:val>
                                            <p:fltVal val="0"/>
                                          </p:val>
                                        </p:tav>
                                        <p:tav tm="100000">
                                          <p:val>
                                            <p:strVal val="#ppt_h"/>
                                          </p:val>
                                        </p:tav>
                                      </p:tavLst>
                                    </p:anim>
                                    <p:anim calcmode="lin" valueType="num">
                                      <p:cBhvr>
                                        <p:cTn id="50" dur="1000" fill="hold"/>
                                        <p:tgtEl>
                                          <p:spTgt spid="8"/>
                                        </p:tgtEl>
                                        <p:attrNameLst>
                                          <p:attrName>style.rotation</p:attrName>
                                        </p:attrNameLst>
                                      </p:cBhvr>
                                      <p:tavLst>
                                        <p:tav tm="0">
                                          <p:val>
                                            <p:fltVal val="90"/>
                                          </p:val>
                                        </p:tav>
                                        <p:tav tm="100000">
                                          <p:val>
                                            <p:fltVal val="0"/>
                                          </p:val>
                                        </p:tav>
                                      </p:tavLst>
                                    </p:anim>
                                    <p:animEffect transition="in" filter="fade">
                                      <p:cBhvr>
                                        <p:cTn id="5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3			                Aims 2020 – 2024  </a:t>
            </a:r>
            <a:endParaRPr lang="de-DE" sz="1800" dirty="0">
              <a:solidFill>
                <a:schemeClr val="bg1"/>
              </a:solidFill>
            </a:endParaRPr>
          </a:p>
        </p:txBody>
      </p:sp>
      <p:sp>
        <p:nvSpPr>
          <p:cNvPr id="3" name="Inhaltsplatzhalter 2"/>
          <p:cNvSpPr>
            <a:spLocks noGrp="1"/>
          </p:cNvSpPr>
          <p:nvPr>
            <p:ph idx="1"/>
          </p:nvPr>
        </p:nvSpPr>
        <p:spPr>
          <a:xfrm>
            <a:off x="838200" y="1194487"/>
            <a:ext cx="10515600" cy="531282"/>
          </a:xfrm>
        </p:spPr>
        <p:txBody>
          <a:bodyPr>
            <a:normAutofit/>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3	: The Protestant churches serve society.</a:t>
            </a:r>
            <a:endParaRPr lang="de-AT" dirty="0">
              <a:solidFill>
                <a:schemeClr val="accent2"/>
              </a:solidFill>
            </a:endParaRPr>
          </a:p>
          <a:p>
            <a:pPr marL="0" indent="0">
              <a:buNone/>
            </a:pPr>
            <a:endParaRPr lang="de-DE" dirty="0"/>
          </a:p>
        </p:txBody>
      </p:sp>
      <p:sp>
        <p:nvSpPr>
          <p:cNvPr id="5" name="Textfeld 4"/>
          <p:cNvSpPr txBox="1"/>
          <p:nvPr/>
        </p:nvSpPr>
        <p:spPr>
          <a:xfrm>
            <a:off x="838200" y="1993557"/>
            <a:ext cx="10515600" cy="4524315"/>
          </a:xfrm>
          <a:prstGeom prst="rect">
            <a:avLst/>
          </a:prstGeom>
          <a:noFill/>
        </p:spPr>
        <p:txBody>
          <a:bodyPr wrap="square" numCol="6" spcCol="108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its member churches in articulating a public position on social developments.</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advocate an ethically responsible Europe in a global world</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represent Protestant positions in the European institutions.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AT"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Throughout its regions the CPCE will promote the churches contributing to European cohesion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highlight the contribution that churches make to society in rural areas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support aid projects run by its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rPr>
              <a:t> </a:t>
            </a:r>
          </a:p>
          <a:p>
            <a:endParaRPr lang="en-US" dirty="0"/>
          </a:p>
        </p:txBody>
      </p:sp>
      <p:sp>
        <p:nvSpPr>
          <p:cNvPr id="8" name="Textfeld 7">
            <a:extLst>
              <a:ext uri="{FF2B5EF4-FFF2-40B4-BE49-F238E27FC236}">
                <a16:creationId xmlns:a16="http://schemas.microsoft.com/office/drawing/2014/main" id="{999C5366-FFA6-4463-82BA-368941C7A1B8}"/>
              </a:ext>
            </a:extLst>
          </p:cNvPr>
          <p:cNvSpPr txBox="1"/>
          <p:nvPr/>
        </p:nvSpPr>
        <p:spPr>
          <a:xfrm>
            <a:off x="575619" y="4914666"/>
            <a:ext cx="11040762" cy="1200329"/>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will be committed to promoting reciprocal aid between churches. The CPCE will assist exemplarily with church welfare projects in Europe related to the themes that the CPCE works on.  For three years, it will focus particularly on church aid projects targeting “Euro-orphans” in this regard. It will organise the required funds and appoints the Gustav Adolf Foundation to conduct this activity.</a:t>
            </a:r>
            <a:endParaRPr lang="de-D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995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5">
                                            <p:txEl>
                                              <p:pRg st="1" end="1"/>
                                            </p:txEl>
                                          </p:spTgt>
                                        </p:tgtEl>
                                      </p:cBhvr>
                                    </p:animEffect>
                                    <p:set>
                                      <p:cBhvr>
                                        <p:cTn id="10" dur="1" fill="hold">
                                          <p:stCondLst>
                                            <p:cond delay="499"/>
                                          </p:stCondLst>
                                        </p:cTn>
                                        <p:tgtEl>
                                          <p:spTgt spid="5">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5">
                                            <p:txEl>
                                              <p:pRg st="9" end="9"/>
                                            </p:txEl>
                                          </p:spTgt>
                                        </p:tgtEl>
                                      </p:cBhvr>
                                    </p:animEffect>
                                    <p:set>
                                      <p:cBhvr>
                                        <p:cTn id="13" dur="1" fill="hold">
                                          <p:stCondLst>
                                            <p:cond delay="499"/>
                                          </p:stCondLst>
                                        </p:cTn>
                                        <p:tgtEl>
                                          <p:spTgt spid="5">
                                            <p:txEl>
                                              <p:pRg st="9" end="9"/>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5">
                                            <p:txEl>
                                              <p:pRg st="10" end="10"/>
                                            </p:txEl>
                                          </p:spTgt>
                                        </p:tgtEl>
                                      </p:cBhvr>
                                    </p:animEffect>
                                    <p:set>
                                      <p:cBhvr>
                                        <p:cTn id="16" dur="1" fill="hold">
                                          <p:stCondLst>
                                            <p:cond delay="499"/>
                                          </p:stCondLst>
                                        </p:cTn>
                                        <p:tgtEl>
                                          <p:spTgt spid="5">
                                            <p:txEl>
                                              <p:pRg st="10" end="10"/>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5">
                                            <p:txEl>
                                              <p:pRg st="11" end="11"/>
                                            </p:txEl>
                                          </p:spTgt>
                                        </p:tgtEl>
                                      </p:cBhvr>
                                    </p:animEffect>
                                    <p:set>
                                      <p:cBhvr>
                                        <p:cTn id="19" dur="1" fill="hold">
                                          <p:stCondLst>
                                            <p:cond delay="499"/>
                                          </p:stCondLst>
                                        </p:cTn>
                                        <p:tgtEl>
                                          <p:spTgt spid="5">
                                            <p:txEl>
                                              <p:pRg st="11" end="11"/>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
                                            <p:txEl>
                                              <p:pRg st="20" end="20"/>
                                            </p:txEl>
                                          </p:spTgt>
                                        </p:tgtEl>
                                      </p:cBhvr>
                                    </p:animEffect>
                                    <p:set>
                                      <p:cBhvr>
                                        <p:cTn id="22" dur="1" fill="hold">
                                          <p:stCondLst>
                                            <p:cond delay="499"/>
                                          </p:stCondLst>
                                        </p:cTn>
                                        <p:tgtEl>
                                          <p:spTgt spid="5">
                                            <p:txEl>
                                              <p:pRg st="20" end="20"/>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
                                            <p:txEl>
                                              <p:pRg st="21" end="21"/>
                                            </p:txEl>
                                          </p:spTgt>
                                        </p:tgtEl>
                                      </p:cBhvr>
                                    </p:animEffect>
                                    <p:set>
                                      <p:cBhvr>
                                        <p:cTn id="25" dur="1" fill="hold">
                                          <p:stCondLst>
                                            <p:cond delay="499"/>
                                          </p:stCondLst>
                                        </p:cTn>
                                        <p:tgtEl>
                                          <p:spTgt spid="5">
                                            <p:txEl>
                                              <p:pRg st="21" end="21"/>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
                                            <p:txEl>
                                              <p:pRg st="31" end="31"/>
                                            </p:txEl>
                                          </p:spTgt>
                                        </p:tgtEl>
                                      </p:cBhvr>
                                    </p:animEffect>
                                    <p:set>
                                      <p:cBhvr>
                                        <p:cTn id="28" dur="1" fill="hold">
                                          <p:stCondLst>
                                            <p:cond delay="499"/>
                                          </p:stCondLst>
                                        </p:cTn>
                                        <p:tgtEl>
                                          <p:spTgt spid="5">
                                            <p:txEl>
                                              <p:pRg st="31" end="31"/>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5">
                                            <p:txEl>
                                              <p:pRg st="32" end="32"/>
                                            </p:txEl>
                                          </p:spTgt>
                                        </p:tgtEl>
                                      </p:cBhvr>
                                    </p:animEffect>
                                    <p:set>
                                      <p:cBhvr>
                                        <p:cTn id="31" dur="1" fill="hold">
                                          <p:stCondLst>
                                            <p:cond delay="499"/>
                                          </p:stCondLst>
                                        </p:cTn>
                                        <p:tgtEl>
                                          <p:spTgt spid="5">
                                            <p:txEl>
                                              <p:pRg st="32" end="32"/>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
                                            <p:txEl>
                                              <p:pRg st="34" end="34"/>
                                            </p:txEl>
                                          </p:spTgt>
                                        </p:tgtEl>
                                      </p:cBhvr>
                                    </p:animEffect>
                                    <p:set>
                                      <p:cBhvr>
                                        <p:cTn id="34" dur="1" fill="hold">
                                          <p:stCondLst>
                                            <p:cond delay="499"/>
                                          </p:stCondLst>
                                        </p:cTn>
                                        <p:tgtEl>
                                          <p:spTgt spid="5">
                                            <p:txEl>
                                              <p:pRg st="34" end="34"/>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
                                            <p:txEl>
                                              <p:pRg st="40" end="40"/>
                                            </p:txEl>
                                          </p:spTgt>
                                        </p:tgtEl>
                                      </p:cBhvr>
                                    </p:animEffect>
                                    <p:set>
                                      <p:cBhvr>
                                        <p:cTn id="37" dur="1" fill="hold">
                                          <p:stCondLst>
                                            <p:cond delay="499"/>
                                          </p:stCondLst>
                                        </p:cTn>
                                        <p:tgtEl>
                                          <p:spTgt spid="5">
                                            <p:txEl>
                                              <p:pRg st="40" end="40"/>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41" end="41"/>
                                            </p:txEl>
                                          </p:spTgt>
                                        </p:tgtEl>
                                      </p:cBhvr>
                                    </p:animEffect>
                                    <p:set>
                                      <p:cBhvr>
                                        <p:cTn id="40" dur="1" fill="hold">
                                          <p:stCondLst>
                                            <p:cond delay="499"/>
                                          </p:stCondLst>
                                        </p:cTn>
                                        <p:tgtEl>
                                          <p:spTgt spid="5">
                                            <p:txEl>
                                              <p:pRg st="41" end="41"/>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5">
                                            <p:txEl>
                                              <p:pRg st="42" end="42"/>
                                            </p:txEl>
                                          </p:spTgt>
                                        </p:tgtEl>
                                      </p:cBhvr>
                                    </p:animEffect>
                                    <p:set>
                                      <p:cBhvr>
                                        <p:cTn id="43" dur="1" fill="hold">
                                          <p:stCondLst>
                                            <p:cond delay="499"/>
                                          </p:stCondLst>
                                        </p:cTn>
                                        <p:tgtEl>
                                          <p:spTgt spid="5">
                                            <p:txEl>
                                              <p:pRg st="42" end="42"/>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1000" fill="hold"/>
                                        <p:tgtEl>
                                          <p:spTgt spid="8"/>
                                        </p:tgtEl>
                                        <p:attrNameLst>
                                          <p:attrName>ppt_w</p:attrName>
                                        </p:attrNameLst>
                                      </p:cBhvr>
                                      <p:tavLst>
                                        <p:tav tm="0">
                                          <p:val>
                                            <p:fltVal val="0"/>
                                          </p:val>
                                        </p:tav>
                                        <p:tav tm="100000">
                                          <p:val>
                                            <p:strVal val="#ppt_w"/>
                                          </p:val>
                                        </p:tav>
                                      </p:tavLst>
                                    </p:anim>
                                    <p:anim calcmode="lin" valueType="num">
                                      <p:cBhvr>
                                        <p:cTn id="49" dur="1000" fill="hold"/>
                                        <p:tgtEl>
                                          <p:spTgt spid="8"/>
                                        </p:tgtEl>
                                        <p:attrNameLst>
                                          <p:attrName>ppt_h</p:attrName>
                                        </p:attrNameLst>
                                      </p:cBhvr>
                                      <p:tavLst>
                                        <p:tav tm="0">
                                          <p:val>
                                            <p:fltVal val="0"/>
                                          </p:val>
                                        </p:tav>
                                        <p:tav tm="100000">
                                          <p:val>
                                            <p:strVal val="#ppt_h"/>
                                          </p:val>
                                        </p:tav>
                                      </p:tavLst>
                                    </p:anim>
                                    <p:anim calcmode="lin" valueType="num">
                                      <p:cBhvr>
                                        <p:cTn id="50" dur="1000" fill="hold"/>
                                        <p:tgtEl>
                                          <p:spTgt spid="8"/>
                                        </p:tgtEl>
                                        <p:attrNameLst>
                                          <p:attrName>style.rotation</p:attrName>
                                        </p:attrNameLst>
                                      </p:cBhvr>
                                      <p:tavLst>
                                        <p:tav tm="0">
                                          <p:val>
                                            <p:fltVal val="90"/>
                                          </p:val>
                                        </p:tav>
                                        <p:tav tm="100000">
                                          <p:val>
                                            <p:fltVal val="0"/>
                                          </p:val>
                                        </p:tav>
                                      </p:tavLst>
                                    </p:anim>
                                    <p:animEffect transition="in" filter="fade">
                                      <p:cBhvr>
                                        <p:cTn id="5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Consequences		                Aims 2020 – 2024 </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2506169" y="5961593"/>
            <a:ext cx="7363707" cy="531282"/>
          </a:xfrm>
        </p:spPr>
        <p:txBody>
          <a:bodyPr>
            <a:normAutofit/>
          </a:bodyPr>
          <a:lstStyle/>
          <a:p>
            <a:pPr marL="0" indent="0">
              <a:spcBef>
                <a:spcPts val="0"/>
              </a:spcBef>
              <a:buNone/>
            </a:pPr>
            <a:r>
              <a:rPr lang="de-DE" kern="1400" dirty="0" err="1">
                <a:solidFill>
                  <a:schemeClr val="accent2"/>
                </a:solidFill>
                <a:effectLst/>
                <a:latin typeface="Tahoma" panose="020B0604030504040204" pitchFamily="34" charset="0"/>
                <a:ea typeface="Tahoma" panose="020B0604030504040204" pitchFamily="34" charset="0"/>
                <a:cs typeface="Tahoma" panose="020B0604030504040204" pitchFamily="34" charset="0"/>
              </a:rPr>
              <a:t>How</a:t>
            </a:r>
            <a:r>
              <a:rPr lang="de-DE"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 </a:t>
            </a:r>
            <a:r>
              <a:rPr lang="de-DE" kern="1400" dirty="0" err="1">
                <a:solidFill>
                  <a:schemeClr val="accent2"/>
                </a:solidFill>
                <a:latin typeface="Tahoma" panose="020B0604030504040204" pitchFamily="34" charset="0"/>
                <a:ea typeface="Tahoma" panose="020B0604030504040204" pitchFamily="34" charset="0"/>
                <a:cs typeface="Tahoma" panose="020B0604030504040204" pitchFamily="34" charset="0"/>
              </a:rPr>
              <a:t>may</a:t>
            </a:r>
            <a:r>
              <a:rPr lang="de-DE"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 </a:t>
            </a:r>
            <a:r>
              <a:rPr lang="de-DE" kern="1400" dirty="0" err="1">
                <a:solidFill>
                  <a:schemeClr val="accent2"/>
                </a:solidFill>
                <a:effectLst/>
                <a:latin typeface="Tahoma" panose="020B0604030504040204" pitchFamily="34" charset="0"/>
                <a:ea typeface="Tahoma" panose="020B0604030504040204" pitchFamily="34" charset="0"/>
                <a:cs typeface="Tahoma" panose="020B0604030504040204" pitchFamily="34" charset="0"/>
              </a:rPr>
              <a:t>we</a:t>
            </a:r>
            <a:r>
              <a:rPr lang="de-DE"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 </a:t>
            </a:r>
            <a:r>
              <a:rPr lang="de-DE" kern="1400" dirty="0" err="1">
                <a:solidFill>
                  <a:schemeClr val="accent2"/>
                </a:solidFill>
                <a:effectLst/>
                <a:latin typeface="Tahoma" panose="020B0604030504040204" pitchFamily="34" charset="0"/>
                <a:ea typeface="Tahoma" panose="020B0604030504040204" pitchFamily="34" charset="0"/>
                <a:cs typeface="Tahoma" panose="020B0604030504040204" pitchFamily="34" charset="0"/>
              </a:rPr>
              <a:t>jointly</a:t>
            </a:r>
            <a:r>
              <a:rPr lang="de-DE"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 </a:t>
            </a:r>
            <a:r>
              <a:rPr lang="de-DE" kern="1400" dirty="0" err="1">
                <a:solidFill>
                  <a:schemeClr val="accent2"/>
                </a:solidFill>
                <a:effectLst/>
                <a:latin typeface="Tahoma" panose="020B0604030504040204" pitchFamily="34" charset="0"/>
                <a:ea typeface="Tahoma" panose="020B0604030504040204" pitchFamily="34" charset="0"/>
                <a:cs typeface="Tahoma" panose="020B0604030504040204" pitchFamily="34" charset="0"/>
              </a:rPr>
              <a:t>implement</a:t>
            </a:r>
            <a:r>
              <a:rPr lang="de-DE"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 </a:t>
            </a:r>
            <a:r>
              <a:rPr lang="de-DE" kern="1400" dirty="0" err="1">
                <a:solidFill>
                  <a:schemeClr val="accent2"/>
                </a:solidFill>
                <a:effectLst/>
                <a:latin typeface="Tahoma" panose="020B0604030504040204" pitchFamily="34" charset="0"/>
                <a:ea typeface="Tahoma" panose="020B0604030504040204" pitchFamily="34" charset="0"/>
                <a:cs typeface="Tahoma" panose="020B0604030504040204" pitchFamily="34" charset="0"/>
              </a:rPr>
              <a:t>these</a:t>
            </a:r>
            <a:r>
              <a:rPr lang="de-DE"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 </a:t>
            </a:r>
            <a:r>
              <a:rPr lang="de-DE" kern="1400" dirty="0" err="1">
                <a:solidFill>
                  <a:schemeClr val="accent2"/>
                </a:solidFill>
                <a:effectLst/>
                <a:latin typeface="Tahoma" panose="020B0604030504040204" pitchFamily="34" charset="0"/>
                <a:ea typeface="Tahoma" panose="020B0604030504040204" pitchFamily="34" charset="0"/>
                <a:cs typeface="Tahoma" panose="020B0604030504040204" pitchFamily="34" charset="0"/>
              </a:rPr>
              <a:t>aims</a:t>
            </a:r>
            <a:r>
              <a:rPr lang="de-DE"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t>
            </a:r>
            <a:endParaRPr lang="de-AT" dirty="0">
              <a:solidFill>
                <a:schemeClr val="accent2"/>
              </a:solidFill>
            </a:endParaRPr>
          </a:p>
          <a:p>
            <a:pPr marL="0" indent="0">
              <a:buNone/>
            </a:pPr>
            <a:endParaRPr lang="de-DE" dirty="0"/>
          </a:p>
        </p:txBody>
      </p:sp>
      <p:pic>
        <p:nvPicPr>
          <p:cNvPr id="8" name="Grafik 7">
            <a:extLst>
              <a:ext uri="{FF2B5EF4-FFF2-40B4-BE49-F238E27FC236}">
                <a16:creationId xmlns:a16="http://schemas.microsoft.com/office/drawing/2014/main" id="{F723A23D-956C-4662-83A5-F5EF5CBF2F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74169" y="1028357"/>
            <a:ext cx="6657050" cy="4801285"/>
          </a:xfrm>
          <a:prstGeom prst="rect">
            <a:avLst/>
          </a:prstGeom>
        </p:spPr>
      </p:pic>
    </p:spTree>
    <p:extLst>
      <p:ext uri="{BB962C8B-B14F-4D97-AF65-F5344CB8AC3E}">
        <p14:creationId xmlns:p14="http://schemas.microsoft.com/office/powerpoint/2010/main" val="2894575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Preface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875385"/>
          </a:xfrm>
        </p:spPr>
        <p:txBody>
          <a:bodyPr vert="horz" lIns="91440" tIns="45720" rIns="91440" bIns="45720" rtlCol="0" anchor="t">
            <a:normAutofit fontScale="92500" lnSpcReduction="10000"/>
          </a:bodyPr>
          <a:lstStyle/>
          <a:p>
            <a:pPr marL="0" marR="0" indent="0" algn="ctr">
              <a:spcBef>
                <a:spcPts val="0"/>
              </a:spcBef>
              <a:spcAft>
                <a:spcPts val="0"/>
              </a:spcAft>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algn="ctr">
              <a:buNone/>
            </a:pPr>
            <a:r>
              <a:rPr lang="en-US" kern="1400" dirty="0">
                <a:solidFill>
                  <a:schemeClr val="accent1">
                    <a:lumMod val="75000"/>
                  </a:schemeClr>
                </a:solidFill>
                <a:latin typeface="Tahoma"/>
                <a:ea typeface="+mn-lt"/>
                <a:cs typeface="+mn-lt"/>
              </a:rPr>
              <a:t>The CPCE lives as a church communion in Europe</a:t>
            </a:r>
            <a:endParaRPr lang="en-US" dirty="0">
              <a:solidFill>
                <a:schemeClr val="accent1">
                  <a:lumMod val="75000"/>
                </a:schemeClr>
              </a:solidFill>
              <a:latin typeface="Tahoma"/>
              <a:ea typeface="Tahoma"/>
              <a:cs typeface="Tahoma"/>
            </a:endParaRPr>
          </a:p>
          <a:p>
            <a:pPr algn="ctr">
              <a:buNone/>
            </a:pPr>
            <a:r>
              <a:rPr lang="en-US" kern="1400" dirty="0">
                <a:solidFill>
                  <a:schemeClr val="accent1">
                    <a:lumMod val="75000"/>
                  </a:schemeClr>
                </a:solidFill>
                <a:latin typeface="Tahoma"/>
                <a:ea typeface="+mn-lt"/>
                <a:cs typeface="+mn-lt"/>
              </a:rPr>
              <a:t>and strives to intensify this.</a:t>
            </a:r>
            <a:endParaRPr lang="en-US" dirty="0">
              <a:solidFill>
                <a:schemeClr val="accent1">
                  <a:lumMod val="75000"/>
                </a:schemeClr>
              </a:solidFill>
              <a:latin typeface="Tahoma"/>
              <a:ea typeface="Tahoma"/>
              <a:cs typeface="Tahoma"/>
            </a:endParaRPr>
          </a:p>
          <a:p>
            <a:pPr algn="ctr">
              <a:buNone/>
            </a:pPr>
            <a:endParaRPr lang="en-US" kern="1400" dirty="0">
              <a:solidFill>
                <a:schemeClr val="accent1">
                  <a:lumMod val="75000"/>
                </a:schemeClr>
              </a:solidFill>
              <a:latin typeface="Tahoma"/>
              <a:ea typeface="+mn-lt"/>
              <a:cs typeface="+mn-lt"/>
            </a:endParaRPr>
          </a:p>
          <a:p>
            <a:pPr algn="ctr">
              <a:buNone/>
            </a:pPr>
            <a:r>
              <a:rPr lang="en-US" kern="1400" dirty="0">
                <a:solidFill>
                  <a:schemeClr val="accent1">
                    <a:lumMod val="75000"/>
                  </a:schemeClr>
                </a:solidFill>
                <a:latin typeface="Tahoma"/>
                <a:ea typeface="+mn-lt"/>
                <a:cs typeface="+mn-lt"/>
              </a:rPr>
              <a:t>It </a:t>
            </a:r>
            <a:r>
              <a:rPr lang="en-US" kern="1400" dirty="0" err="1">
                <a:solidFill>
                  <a:schemeClr val="accent1">
                    <a:lumMod val="75000"/>
                  </a:schemeClr>
                </a:solidFill>
                <a:latin typeface="Tahoma"/>
                <a:ea typeface="+mn-lt"/>
                <a:cs typeface="+mn-lt"/>
              </a:rPr>
              <a:t>realises</a:t>
            </a:r>
            <a:r>
              <a:rPr lang="en-US" kern="1400" dirty="0">
                <a:solidFill>
                  <a:schemeClr val="accent1">
                    <a:lumMod val="75000"/>
                  </a:schemeClr>
                </a:solidFill>
                <a:latin typeface="Tahoma"/>
                <a:ea typeface="+mn-lt"/>
                <a:cs typeface="+mn-lt"/>
              </a:rPr>
              <a:t> unity in reconciled diversity</a:t>
            </a:r>
            <a:endParaRPr lang="en-US" dirty="0">
              <a:solidFill>
                <a:schemeClr val="accent1">
                  <a:lumMod val="75000"/>
                </a:schemeClr>
              </a:solidFill>
              <a:latin typeface="Tahoma"/>
              <a:ea typeface="Tahoma"/>
              <a:cs typeface="Tahoma"/>
            </a:endParaRPr>
          </a:p>
          <a:p>
            <a:pPr algn="ctr">
              <a:buNone/>
            </a:pPr>
            <a:r>
              <a:rPr lang="en-US" kern="1400" dirty="0">
                <a:solidFill>
                  <a:schemeClr val="accent1">
                    <a:lumMod val="75000"/>
                  </a:schemeClr>
                </a:solidFill>
                <a:latin typeface="Tahoma"/>
                <a:ea typeface="+mn-lt"/>
                <a:cs typeface="+mn-lt"/>
              </a:rPr>
              <a:t>and thus contributes to ecumenism</a:t>
            </a:r>
            <a:endParaRPr lang="en-US" dirty="0">
              <a:solidFill>
                <a:schemeClr val="accent1">
                  <a:lumMod val="75000"/>
                </a:schemeClr>
              </a:solidFill>
              <a:latin typeface="Tahoma"/>
              <a:ea typeface="Tahoma"/>
              <a:cs typeface="Tahoma"/>
            </a:endParaRPr>
          </a:p>
          <a:p>
            <a:pPr algn="ctr">
              <a:buNone/>
            </a:pPr>
            <a:r>
              <a:rPr lang="en-US" kern="1400" dirty="0">
                <a:solidFill>
                  <a:schemeClr val="accent1">
                    <a:lumMod val="75000"/>
                  </a:schemeClr>
                </a:solidFill>
                <a:latin typeface="Tahoma"/>
                <a:ea typeface="+mn-lt"/>
                <a:cs typeface="+mn-lt"/>
              </a:rPr>
              <a:t>and coexistence in Europe.</a:t>
            </a:r>
            <a:endParaRPr lang="en-US" dirty="0">
              <a:solidFill>
                <a:schemeClr val="accent1">
                  <a:lumMod val="75000"/>
                </a:schemeClr>
              </a:solidFill>
              <a:latin typeface="Tahoma"/>
              <a:ea typeface="Tahoma"/>
              <a:cs typeface="Tahoma"/>
            </a:endParaRPr>
          </a:p>
          <a:p>
            <a:pPr algn="ctr">
              <a:buNone/>
            </a:pPr>
            <a:endParaRPr lang="en-US" kern="1400" dirty="0">
              <a:solidFill>
                <a:schemeClr val="accent1">
                  <a:lumMod val="75000"/>
                </a:schemeClr>
              </a:solidFill>
              <a:latin typeface="Tahoma"/>
              <a:ea typeface="+mn-lt"/>
              <a:cs typeface="+mn-lt"/>
            </a:endParaRPr>
          </a:p>
          <a:p>
            <a:pPr algn="ctr">
              <a:buNone/>
            </a:pPr>
            <a:r>
              <a:rPr lang="en-US" kern="1400" dirty="0">
                <a:solidFill>
                  <a:schemeClr val="accent1">
                    <a:lumMod val="75000"/>
                  </a:schemeClr>
                </a:solidFill>
                <a:latin typeface="Tahoma"/>
                <a:ea typeface="+mn-lt"/>
                <a:cs typeface="+mn-lt"/>
              </a:rPr>
              <a:t>Through the CPCE, the churches</a:t>
            </a:r>
            <a:endParaRPr lang="en-US" dirty="0">
              <a:solidFill>
                <a:schemeClr val="accent1">
                  <a:lumMod val="75000"/>
                </a:schemeClr>
              </a:solidFill>
              <a:latin typeface="Tahoma"/>
              <a:ea typeface="Tahoma"/>
              <a:cs typeface="Tahoma"/>
            </a:endParaRPr>
          </a:p>
          <a:p>
            <a:pPr algn="ctr">
              <a:buNone/>
            </a:pPr>
            <a:r>
              <a:rPr lang="en-US" kern="1400" dirty="0">
                <a:solidFill>
                  <a:schemeClr val="accent1">
                    <a:lumMod val="75000"/>
                  </a:schemeClr>
                </a:solidFill>
                <a:latin typeface="Tahoma"/>
                <a:ea typeface="+mn-lt"/>
                <a:cs typeface="+mn-lt"/>
              </a:rPr>
              <a:t>express the common voice of Protestantism</a:t>
            </a:r>
            <a:endParaRPr lang="en-US" dirty="0">
              <a:solidFill>
                <a:schemeClr val="accent1">
                  <a:lumMod val="75000"/>
                </a:schemeClr>
              </a:solidFill>
              <a:latin typeface="Tahoma"/>
              <a:ea typeface="Tahoma"/>
              <a:cs typeface="Tahoma"/>
            </a:endParaRPr>
          </a:p>
          <a:p>
            <a:pPr algn="ctr">
              <a:buNone/>
            </a:pPr>
            <a:r>
              <a:rPr lang="en-US" kern="1400" dirty="0">
                <a:solidFill>
                  <a:schemeClr val="accent1">
                    <a:lumMod val="75000"/>
                  </a:schemeClr>
                </a:solidFill>
                <a:latin typeface="Tahoma"/>
                <a:ea typeface="+mn-lt"/>
                <a:cs typeface="+mn-lt"/>
              </a:rPr>
              <a:t>within it and beyond. </a:t>
            </a:r>
            <a:endParaRPr lang="en-US" dirty="0">
              <a:solidFill>
                <a:schemeClr val="accent1">
                  <a:lumMod val="75000"/>
                </a:schemeClr>
              </a:solidFill>
              <a:latin typeface="Tahoma"/>
              <a:ea typeface="Tahoma"/>
              <a:cs typeface="Tahoma"/>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Tree>
    <p:extLst>
      <p:ext uri="{BB962C8B-B14F-4D97-AF65-F5344CB8AC3E}">
        <p14:creationId xmlns:p14="http://schemas.microsoft.com/office/powerpoint/2010/main" val="231166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Aims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875385"/>
          </a:xfrm>
        </p:spPr>
        <p:txBody>
          <a:bodyPr/>
          <a:lstStyle/>
          <a:p>
            <a:pPr marL="0" marR="0" indent="0" algn="ctr">
              <a:spcBef>
                <a:spcPts val="0"/>
              </a:spcBef>
              <a:spcAft>
                <a:spcPts val="0"/>
              </a:spcAft>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1</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deepen their church communion.</a:t>
            </a:r>
          </a:p>
          <a:p>
            <a:pPr marL="0" indent="0">
              <a:spcBef>
                <a:spcPts val="0"/>
              </a:spcBef>
              <a:buNone/>
            </a:pPr>
            <a:endPar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endPar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2	</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promote Church unity.</a:t>
            </a:r>
          </a:p>
          <a:p>
            <a:pPr marL="0" indent="0">
              <a:spcBef>
                <a:spcPts val="0"/>
              </a:spcBef>
              <a:buNone/>
            </a:pPr>
            <a:endPar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endPar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3	: The Protestant churches serve society.</a:t>
            </a: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Tree>
    <p:extLst>
      <p:ext uri="{BB962C8B-B14F-4D97-AF65-F5344CB8AC3E}">
        <p14:creationId xmlns:p14="http://schemas.microsoft.com/office/powerpoint/2010/main" val="184250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1000"/>
                                        <p:tgtEl>
                                          <p:spTgt spid="3">
                                            <p:txEl>
                                              <p:pRg st="8" end="8"/>
                                            </p:txEl>
                                          </p:spTgt>
                                        </p:tgtEl>
                                      </p:cBhvr>
                                    </p:animEffect>
                                    <p:anim calcmode="lin" valueType="num">
                                      <p:cBhvr>
                                        <p:cTn id="2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1			                Aims 2020 – 2024 </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687050" cy="4875385"/>
          </a:xfrm>
        </p:spPr>
        <p:txBody>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1</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deepen their church communion.</a:t>
            </a:r>
          </a:p>
          <a:p>
            <a:pPr marL="0" indent="0">
              <a:buNone/>
            </a:pPr>
            <a:endParaRPr lang="en-US" dirty="0"/>
          </a:p>
          <a:p>
            <a:pPr marL="0" indent="0" algn="ctr">
              <a:lnSpc>
                <a:spcPct val="100000"/>
              </a:lnSpc>
              <a:spcBef>
                <a:spcPts val="0"/>
              </a:spcBef>
              <a:buNone/>
            </a:pPr>
            <a:r>
              <a:rPr lang="en-US" sz="2600" dirty="0">
                <a:latin typeface="Tahoma" panose="020B0604030504040204" pitchFamily="34" charset="0"/>
                <a:ea typeface="Tahoma" panose="020B0604030504040204" pitchFamily="34" charset="0"/>
                <a:cs typeface="Tahoma" panose="020B0604030504040204" pitchFamily="34" charset="0"/>
              </a:rPr>
              <a:t>“It is in the life of the churches and congregations that church fellowship becomes a reality. Believing in the unifying power of the Holy Spirit, they bear their witness and perform their service together, and strive to deepen and strengthen the fellowship they have found together.” </a:t>
            </a:r>
          </a:p>
          <a:p>
            <a:pPr marL="0" indent="0" algn="ctr">
              <a:lnSpc>
                <a:spcPct val="100000"/>
              </a:lnSpc>
              <a:spcBef>
                <a:spcPts val="0"/>
              </a:spcBef>
              <a:buNone/>
            </a:pPr>
            <a:r>
              <a:rPr lang="en-US" sz="2600" dirty="0">
                <a:latin typeface="Tahoma" panose="020B0604030504040204" pitchFamily="34" charset="0"/>
                <a:ea typeface="Tahoma" panose="020B0604030504040204" pitchFamily="34" charset="0"/>
                <a:cs typeface="Tahoma" panose="020B0604030504040204" pitchFamily="34" charset="0"/>
              </a:rPr>
              <a:t>        </a:t>
            </a:r>
          </a:p>
          <a:p>
            <a:pPr marL="0" indent="0" algn="ctr">
              <a:lnSpc>
                <a:spcPct val="100000"/>
              </a:lnSpc>
              <a:spcBef>
                <a:spcPts val="0"/>
              </a:spcBef>
              <a:buNone/>
            </a:pPr>
            <a:r>
              <a:rPr lang="en-US" sz="2600" dirty="0">
                <a:latin typeface="Tahoma" panose="020B0604030504040204" pitchFamily="34" charset="0"/>
                <a:ea typeface="Tahoma" panose="020B0604030504040204" pitchFamily="34" charset="0"/>
                <a:cs typeface="Tahoma" panose="020B0604030504040204" pitchFamily="34" charset="0"/>
              </a:rPr>
              <a:t> (Leuenberg Agreement 35)</a:t>
            </a:r>
          </a:p>
          <a:p>
            <a:pPr marL="0" indent="0">
              <a:spcBef>
                <a:spcPts val="0"/>
              </a:spcBef>
              <a:buNone/>
            </a:pPr>
            <a:endParaRPr lang="en-US" dirty="0"/>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Tree>
    <p:extLst>
      <p:ext uri="{BB962C8B-B14F-4D97-AF65-F5344CB8AC3E}">
        <p14:creationId xmlns:p14="http://schemas.microsoft.com/office/powerpoint/2010/main" val="3009275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1			                Aims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1</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deepen their church communion.</a:t>
            </a:r>
            <a:endParaRPr lang="en-US" dirty="0">
              <a:solidFill>
                <a:schemeClr val="accent2"/>
              </a:solidFill>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754659"/>
            <a:ext cx="10515599" cy="4524315"/>
          </a:xfrm>
          <a:prstGeom prst="rect">
            <a:avLst/>
          </a:prstGeom>
          <a:noFill/>
        </p:spPr>
        <p:txBody>
          <a:bodyPr wrap="square" numCol="6" spcCol="72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churches’ relationships within their regions and throughout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clarify the rights and responsibilities of member churches within the church communion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consultations on liturgy and publish liturgical resources for special occasions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educational exchange between member churches</a:t>
            </a:r>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involve young people in its work processes.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act to provide a network for protagonists instigating change in the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30019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Effect transition="in" filter="fade">
                                      <p:cBhvr>
                                        <p:cTn id="19" dur="1000"/>
                                        <p:tgtEl>
                                          <p:spTgt spid="4">
                                            <p:txEl>
                                              <p:pRg st="9" end="9"/>
                                            </p:txEl>
                                          </p:spTgt>
                                        </p:tgtEl>
                                      </p:cBhvr>
                                    </p:animEffect>
                                    <p:anim calcmode="lin" valueType="num">
                                      <p:cBhvr>
                                        <p:cTn id="20"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9" end="9"/>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10" end="10"/>
                                            </p:txEl>
                                          </p:spTgt>
                                        </p:tgtEl>
                                        <p:attrNameLst>
                                          <p:attrName>style.visibility</p:attrName>
                                        </p:attrNameLst>
                                      </p:cBhvr>
                                      <p:to>
                                        <p:strVal val="visible"/>
                                      </p:to>
                                    </p:set>
                                    <p:animEffect transition="in" filter="fade">
                                      <p:cBhvr>
                                        <p:cTn id="24" dur="1000"/>
                                        <p:tgtEl>
                                          <p:spTgt spid="4">
                                            <p:txEl>
                                              <p:pRg st="10" end="10"/>
                                            </p:txEl>
                                          </p:spTgt>
                                        </p:tgtEl>
                                      </p:cBhvr>
                                    </p:animEffect>
                                    <p:anim calcmode="lin" valueType="num">
                                      <p:cBhvr>
                                        <p:cTn id="25"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18" end="18"/>
                                            </p:txEl>
                                          </p:spTgt>
                                        </p:tgtEl>
                                        <p:attrNameLst>
                                          <p:attrName>style.visibility</p:attrName>
                                        </p:attrNameLst>
                                      </p:cBhvr>
                                      <p:to>
                                        <p:strVal val="visible"/>
                                      </p:to>
                                    </p:set>
                                    <p:animEffect transition="in" filter="fade">
                                      <p:cBhvr>
                                        <p:cTn id="31" dur="1000"/>
                                        <p:tgtEl>
                                          <p:spTgt spid="4">
                                            <p:txEl>
                                              <p:pRg st="18" end="18"/>
                                            </p:txEl>
                                          </p:spTgt>
                                        </p:tgtEl>
                                      </p:cBhvr>
                                    </p:animEffect>
                                    <p:anim calcmode="lin" valueType="num">
                                      <p:cBhvr>
                                        <p:cTn id="32" dur="1000" fill="hold"/>
                                        <p:tgtEl>
                                          <p:spTgt spid="4">
                                            <p:txEl>
                                              <p:pRg st="18" end="18"/>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18" end="18"/>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19" end="19"/>
                                            </p:txEl>
                                          </p:spTgt>
                                        </p:tgtEl>
                                        <p:attrNameLst>
                                          <p:attrName>style.visibility</p:attrName>
                                        </p:attrNameLst>
                                      </p:cBhvr>
                                      <p:to>
                                        <p:strVal val="visible"/>
                                      </p:to>
                                    </p:set>
                                    <p:animEffect transition="in" filter="fade">
                                      <p:cBhvr>
                                        <p:cTn id="36" dur="1000"/>
                                        <p:tgtEl>
                                          <p:spTgt spid="4">
                                            <p:txEl>
                                              <p:pRg st="19" end="19"/>
                                            </p:txEl>
                                          </p:spTgt>
                                        </p:tgtEl>
                                      </p:cBhvr>
                                    </p:animEffect>
                                    <p:anim calcmode="lin" valueType="num">
                                      <p:cBhvr>
                                        <p:cTn id="37" dur="1000" fill="hold"/>
                                        <p:tgtEl>
                                          <p:spTgt spid="4">
                                            <p:txEl>
                                              <p:pRg st="19" end="19"/>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4">
                                            <p:txEl>
                                              <p:pRg st="27" end="27"/>
                                            </p:txEl>
                                          </p:spTgt>
                                        </p:tgtEl>
                                        <p:attrNameLst>
                                          <p:attrName>style.visibility</p:attrName>
                                        </p:attrNameLst>
                                      </p:cBhvr>
                                      <p:to>
                                        <p:strVal val="visible"/>
                                      </p:to>
                                    </p:set>
                                    <p:animEffect transition="in" filter="fade">
                                      <p:cBhvr>
                                        <p:cTn id="43" dur="1000"/>
                                        <p:tgtEl>
                                          <p:spTgt spid="4">
                                            <p:txEl>
                                              <p:pRg st="27" end="27"/>
                                            </p:txEl>
                                          </p:spTgt>
                                        </p:tgtEl>
                                      </p:cBhvr>
                                    </p:animEffect>
                                    <p:anim calcmode="lin" valueType="num">
                                      <p:cBhvr>
                                        <p:cTn id="44" dur="1000" fill="hold"/>
                                        <p:tgtEl>
                                          <p:spTgt spid="4">
                                            <p:txEl>
                                              <p:pRg st="27" end="27"/>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27" end="27"/>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28" end="28"/>
                                            </p:txEl>
                                          </p:spTgt>
                                        </p:tgtEl>
                                        <p:attrNameLst>
                                          <p:attrName>style.visibility</p:attrName>
                                        </p:attrNameLst>
                                      </p:cBhvr>
                                      <p:to>
                                        <p:strVal val="visible"/>
                                      </p:to>
                                    </p:set>
                                    <p:animEffect transition="in" filter="fade">
                                      <p:cBhvr>
                                        <p:cTn id="48" dur="1000"/>
                                        <p:tgtEl>
                                          <p:spTgt spid="4">
                                            <p:txEl>
                                              <p:pRg st="28" end="28"/>
                                            </p:txEl>
                                          </p:spTgt>
                                        </p:tgtEl>
                                      </p:cBhvr>
                                    </p:animEffect>
                                    <p:anim calcmode="lin" valueType="num">
                                      <p:cBhvr>
                                        <p:cTn id="49" dur="1000" fill="hold"/>
                                        <p:tgtEl>
                                          <p:spTgt spid="4">
                                            <p:txEl>
                                              <p:pRg st="28" end="28"/>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28" end="28"/>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4">
                                            <p:txEl>
                                              <p:pRg st="37" end="37"/>
                                            </p:txEl>
                                          </p:spTgt>
                                        </p:tgtEl>
                                        <p:attrNameLst>
                                          <p:attrName>style.visibility</p:attrName>
                                        </p:attrNameLst>
                                      </p:cBhvr>
                                      <p:to>
                                        <p:strVal val="visible"/>
                                      </p:to>
                                    </p:set>
                                    <p:animEffect transition="in" filter="fade">
                                      <p:cBhvr>
                                        <p:cTn id="55" dur="1000"/>
                                        <p:tgtEl>
                                          <p:spTgt spid="4">
                                            <p:txEl>
                                              <p:pRg st="37" end="37"/>
                                            </p:txEl>
                                          </p:spTgt>
                                        </p:tgtEl>
                                      </p:cBhvr>
                                    </p:animEffect>
                                    <p:anim calcmode="lin" valueType="num">
                                      <p:cBhvr>
                                        <p:cTn id="56" dur="1000" fill="hold"/>
                                        <p:tgtEl>
                                          <p:spTgt spid="4">
                                            <p:txEl>
                                              <p:pRg st="37" end="37"/>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37" end="37"/>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
                                            <p:txEl>
                                              <p:pRg st="38" end="38"/>
                                            </p:txEl>
                                          </p:spTgt>
                                        </p:tgtEl>
                                        <p:attrNameLst>
                                          <p:attrName>style.visibility</p:attrName>
                                        </p:attrNameLst>
                                      </p:cBhvr>
                                      <p:to>
                                        <p:strVal val="visible"/>
                                      </p:to>
                                    </p:set>
                                    <p:animEffect transition="in" filter="fade">
                                      <p:cBhvr>
                                        <p:cTn id="60" dur="1000"/>
                                        <p:tgtEl>
                                          <p:spTgt spid="4">
                                            <p:txEl>
                                              <p:pRg st="38" end="38"/>
                                            </p:txEl>
                                          </p:spTgt>
                                        </p:tgtEl>
                                      </p:cBhvr>
                                    </p:animEffect>
                                    <p:anim calcmode="lin" valueType="num">
                                      <p:cBhvr>
                                        <p:cTn id="61" dur="1000" fill="hold"/>
                                        <p:tgtEl>
                                          <p:spTgt spid="4">
                                            <p:txEl>
                                              <p:pRg st="38" end="38"/>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38" end="38"/>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4">
                                            <p:txEl>
                                              <p:pRg st="50" end="50"/>
                                            </p:txEl>
                                          </p:spTgt>
                                        </p:tgtEl>
                                        <p:attrNameLst>
                                          <p:attrName>style.visibility</p:attrName>
                                        </p:attrNameLst>
                                      </p:cBhvr>
                                      <p:to>
                                        <p:strVal val="visible"/>
                                      </p:to>
                                    </p:set>
                                    <p:animEffect transition="in" filter="fade">
                                      <p:cBhvr>
                                        <p:cTn id="67" dur="1000"/>
                                        <p:tgtEl>
                                          <p:spTgt spid="4">
                                            <p:txEl>
                                              <p:pRg st="50" end="50"/>
                                            </p:txEl>
                                          </p:spTgt>
                                        </p:tgtEl>
                                      </p:cBhvr>
                                    </p:animEffect>
                                    <p:anim calcmode="lin" valueType="num">
                                      <p:cBhvr>
                                        <p:cTn id="68" dur="1000" fill="hold"/>
                                        <p:tgtEl>
                                          <p:spTgt spid="4">
                                            <p:txEl>
                                              <p:pRg st="50" end="50"/>
                                            </p:txEl>
                                          </p:spTgt>
                                        </p:tgtEl>
                                        <p:attrNameLst>
                                          <p:attrName>ppt_x</p:attrName>
                                        </p:attrNameLst>
                                      </p:cBhvr>
                                      <p:tavLst>
                                        <p:tav tm="0">
                                          <p:val>
                                            <p:strVal val="#ppt_x"/>
                                          </p:val>
                                        </p:tav>
                                        <p:tav tm="100000">
                                          <p:val>
                                            <p:strVal val="#ppt_x"/>
                                          </p:val>
                                        </p:tav>
                                      </p:tavLst>
                                    </p:anim>
                                    <p:anim calcmode="lin" valueType="num">
                                      <p:cBhvr>
                                        <p:cTn id="69" dur="1000" fill="hold"/>
                                        <p:tgtEl>
                                          <p:spTgt spid="4">
                                            <p:txEl>
                                              <p:pRg st="50" end="50"/>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4">
                                            <p:txEl>
                                              <p:pRg st="51" end="51"/>
                                            </p:txEl>
                                          </p:spTgt>
                                        </p:tgtEl>
                                        <p:attrNameLst>
                                          <p:attrName>style.visibility</p:attrName>
                                        </p:attrNameLst>
                                      </p:cBhvr>
                                      <p:to>
                                        <p:strVal val="visible"/>
                                      </p:to>
                                    </p:set>
                                    <p:animEffect transition="in" filter="fade">
                                      <p:cBhvr>
                                        <p:cTn id="72" dur="1000"/>
                                        <p:tgtEl>
                                          <p:spTgt spid="4">
                                            <p:txEl>
                                              <p:pRg st="51" end="51"/>
                                            </p:txEl>
                                          </p:spTgt>
                                        </p:tgtEl>
                                      </p:cBhvr>
                                    </p:animEffect>
                                    <p:anim calcmode="lin" valueType="num">
                                      <p:cBhvr>
                                        <p:cTn id="73" dur="1000" fill="hold"/>
                                        <p:tgtEl>
                                          <p:spTgt spid="4">
                                            <p:txEl>
                                              <p:pRg st="51" end="51"/>
                                            </p:txEl>
                                          </p:spTgt>
                                        </p:tgtEl>
                                        <p:attrNameLst>
                                          <p:attrName>ppt_x</p:attrName>
                                        </p:attrNameLst>
                                      </p:cBhvr>
                                      <p:tavLst>
                                        <p:tav tm="0">
                                          <p:val>
                                            <p:strVal val="#ppt_x"/>
                                          </p:val>
                                        </p:tav>
                                        <p:tav tm="100000">
                                          <p:val>
                                            <p:strVal val="#ppt_x"/>
                                          </p:val>
                                        </p:tav>
                                      </p:tavLst>
                                    </p:anim>
                                    <p:anim calcmode="lin" valueType="num">
                                      <p:cBhvr>
                                        <p:cTn id="74" dur="1000" fill="hold"/>
                                        <p:tgtEl>
                                          <p:spTgt spid="4">
                                            <p:txEl>
                                              <p:pRg st="51" end="5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1			                Aims 2020 – 2024 </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1</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deepen their church communion</a:t>
            </a:r>
            <a:r>
              <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rPr>
              <a:t>.</a:t>
            </a:r>
            <a:endParaRPr lang="en-US" dirty="0"/>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754659"/>
            <a:ext cx="10515599" cy="4524315"/>
          </a:xfrm>
          <a:prstGeom prst="rect">
            <a:avLst/>
          </a:prstGeom>
          <a:noFill/>
        </p:spPr>
        <p:txBody>
          <a:bodyPr wrap="square" numCol="6" spcCol="72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churches’ relationships within their regions and throughout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clarify the rights and responsibilities of member churches within the church communion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consultations on liturgy and publish liturgical resources for special occasions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educational exchange between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involve young people in its work processes.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act to provide a network for protagonists instigating change in the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p:txBody>
      </p:sp>
      <p:sp>
        <p:nvSpPr>
          <p:cNvPr id="6" name="Textfeld 5">
            <a:extLst>
              <a:ext uri="{FF2B5EF4-FFF2-40B4-BE49-F238E27FC236}">
                <a16:creationId xmlns:a16="http://schemas.microsoft.com/office/drawing/2014/main" id="{3D8A13DA-7572-47D7-BE17-D6D24CE0EA27}"/>
              </a:ext>
            </a:extLst>
          </p:cNvPr>
          <p:cNvSpPr txBox="1"/>
          <p:nvPr/>
        </p:nvSpPr>
        <p:spPr>
          <a:xfrm>
            <a:off x="690524" y="4894702"/>
            <a:ext cx="11137557" cy="1200329"/>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Church communion enables communication between local and regional churches. The CPCE aspires to each member church belonging to a regional group. The heads of the regional groups liaise on a regular basis. </a:t>
            </a:r>
            <a:endParaRPr lang="de-DE"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rPr>
              <a:t>The Council of the CPCE will promote the deepening of church communion in between General Assemblies. The Council takes appropriate account of the denominational and regional structure of CPCE.</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1363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9" end="9"/>
                                            </p:txEl>
                                          </p:spTgt>
                                        </p:tgtEl>
                                      </p:cBhvr>
                                    </p:animEffect>
                                    <p:set>
                                      <p:cBhvr>
                                        <p:cTn id="7" dur="1" fill="hold">
                                          <p:stCondLst>
                                            <p:cond delay="499"/>
                                          </p:stCondLst>
                                        </p:cTn>
                                        <p:tgtEl>
                                          <p:spTgt spid="4">
                                            <p:txEl>
                                              <p:pRg st="9" end="9"/>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0" end="10"/>
                                            </p:txEl>
                                          </p:spTgt>
                                        </p:tgtEl>
                                      </p:cBhvr>
                                    </p:animEffect>
                                    <p:set>
                                      <p:cBhvr>
                                        <p:cTn id="10" dur="1" fill="hold">
                                          <p:stCondLst>
                                            <p:cond delay="499"/>
                                          </p:stCondLst>
                                        </p:cTn>
                                        <p:tgtEl>
                                          <p:spTgt spid="4">
                                            <p:txEl>
                                              <p:pRg st="10" end="10"/>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1" end="11"/>
                                            </p:txEl>
                                          </p:spTgt>
                                        </p:tgtEl>
                                      </p:cBhvr>
                                    </p:animEffect>
                                    <p:set>
                                      <p:cBhvr>
                                        <p:cTn id="13" dur="1" fill="hold">
                                          <p:stCondLst>
                                            <p:cond delay="499"/>
                                          </p:stCondLst>
                                        </p:cTn>
                                        <p:tgtEl>
                                          <p:spTgt spid="4">
                                            <p:txEl>
                                              <p:pRg st="11" end="1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8" end="18"/>
                                            </p:txEl>
                                          </p:spTgt>
                                        </p:tgtEl>
                                      </p:cBhvr>
                                    </p:animEffect>
                                    <p:set>
                                      <p:cBhvr>
                                        <p:cTn id="16" dur="1" fill="hold">
                                          <p:stCondLst>
                                            <p:cond delay="499"/>
                                          </p:stCondLst>
                                        </p:cTn>
                                        <p:tgtEl>
                                          <p:spTgt spid="4">
                                            <p:txEl>
                                              <p:pRg st="18" end="18"/>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9" end="19"/>
                                            </p:txEl>
                                          </p:spTgt>
                                        </p:tgtEl>
                                      </p:cBhvr>
                                    </p:animEffect>
                                    <p:set>
                                      <p:cBhvr>
                                        <p:cTn id="19" dur="1" fill="hold">
                                          <p:stCondLst>
                                            <p:cond delay="499"/>
                                          </p:stCondLst>
                                        </p:cTn>
                                        <p:tgtEl>
                                          <p:spTgt spid="4">
                                            <p:txEl>
                                              <p:pRg st="19" end="19"/>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0" end="20"/>
                                            </p:txEl>
                                          </p:spTgt>
                                        </p:tgtEl>
                                      </p:cBhvr>
                                    </p:animEffect>
                                    <p:set>
                                      <p:cBhvr>
                                        <p:cTn id="22" dur="1" fill="hold">
                                          <p:stCondLst>
                                            <p:cond delay="499"/>
                                          </p:stCondLst>
                                        </p:cTn>
                                        <p:tgtEl>
                                          <p:spTgt spid="4">
                                            <p:txEl>
                                              <p:pRg st="20" end="20"/>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7" end="27"/>
                                            </p:txEl>
                                          </p:spTgt>
                                        </p:tgtEl>
                                      </p:cBhvr>
                                    </p:animEffect>
                                    <p:set>
                                      <p:cBhvr>
                                        <p:cTn id="25" dur="1" fill="hold">
                                          <p:stCondLst>
                                            <p:cond delay="499"/>
                                          </p:stCondLst>
                                        </p:cTn>
                                        <p:tgtEl>
                                          <p:spTgt spid="4">
                                            <p:txEl>
                                              <p:pRg st="27" end="27"/>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8" end="28"/>
                                            </p:txEl>
                                          </p:spTgt>
                                        </p:tgtEl>
                                      </p:cBhvr>
                                    </p:animEffect>
                                    <p:set>
                                      <p:cBhvr>
                                        <p:cTn id="28" dur="1" fill="hold">
                                          <p:stCondLst>
                                            <p:cond delay="499"/>
                                          </p:stCondLst>
                                        </p:cTn>
                                        <p:tgtEl>
                                          <p:spTgt spid="4">
                                            <p:txEl>
                                              <p:pRg st="28" end="28"/>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29" end="29"/>
                                            </p:txEl>
                                          </p:spTgt>
                                        </p:tgtEl>
                                      </p:cBhvr>
                                    </p:animEffect>
                                    <p:set>
                                      <p:cBhvr>
                                        <p:cTn id="31" dur="1" fill="hold">
                                          <p:stCondLst>
                                            <p:cond delay="499"/>
                                          </p:stCondLst>
                                        </p:cTn>
                                        <p:tgtEl>
                                          <p:spTgt spid="4">
                                            <p:txEl>
                                              <p:pRg st="29" end="29"/>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37" end="37"/>
                                            </p:txEl>
                                          </p:spTgt>
                                        </p:tgtEl>
                                      </p:cBhvr>
                                    </p:animEffect>
                                    <p:set>
                                      <p:cBhvr>
                                        <p:cTn id="34" dur="1" fill="hold">
                                          <p:stCondLst>
                                            <p:cond delay="499"/>
                                          </p:stCondLst>
                                        </p:cTn>
                                        <p:tgtEl>
                                          <p:spTgt spid="4">
                                            <p:txEl>
                                              <p:pRg st="37" end="37"/>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38" end="38"/>
                                            </p:txEl>
                                          </p:spTgt>
                                        </p:tgtEl>
                                      </p:cBhvr>
                                    </p:animEffect>
                                    <p:set>
                                      <p:cBhvr>
                                        <p:cTn id="37" dur="1" fill="hold">
                                          <p:stCondLst>
                                            <p:cond delay="499"/>
                                          </p:stCondLst>
                                        </p:cTn>
                                        <p:tgtEl>
                                          <p:spTgt spid="4">
                                            <p:txEl>
                                              <p:pRg st="38" end="38"/>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0" end="50"/>
                                            </p:txEl>
                                          </p:spTgt>
                                        </p:tgtEl>
                                      </p:cBhvr>
                                    </p:animEffect>
                                    <p:set>
                                      <p:cBhvr>
                                        <p:cTn id="40" dur="1" fill="hold">
                                          <p:stCondLst>
                                            <p:cond delay="499"/>
                                          </p:stCondLst>
                                        </p:cTn>
                                        <p:tgtEl>
                                          <p:spTgt spid="4">
                                            <p:txEl>
                                              <p:pRg st="50" end="50"/>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51" end="51"/>
                                            </p:txEl>
                                          </p:spTgt>
                                        </p:tgtEl>
                                      </p:cBhvr>
                                    </p:animEffect>
                                    <p:set>
                                      <p:cBhvr>
                                        <p:cTn id="43" dur="1" fill="hold">
                                          <p:stCondLst>
                                            <p:cond delay="499"/>
                                          </p:stCondLst>
                                        </p:cTn>
                                        <p:tgtEl>
                                          <p:spTgt spid="4">
                                            <p:txEl>
                                              <p:pRg st="51" end="51"/>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1000" fill="hold"/>
                                        <p:tgtEl>
                                          <p:spTgt spid="6"/>
                                        </p:tgtEl>
                                        <p:attrNameLst>
                                          <p:attrName>ppt_w</p:attrName>
                                        </p:attrNameLst>
                                      </p:cBhvr>
                                      <p:tavLst>
                                        <p:tav tm="0">
                                          <p:val>
                                            <p:fltVal val="0"/>
                                          </p:val>
                                        </p:tav>
                                        <p:tav tm="100000">
                                          <p:val>
                                            <p:strVal val="#ppt_w"/>
                                          </p:val>
                                        </p:tav>
                                      </p:tavLst>
                                    </p:anim>
                                    <p:anim calcmode="lin" valueType="num">
                                      <p:cBhvr>
                                        <p:cTn id="49" dur="1000" fill="hold"/>
                                        <p:tgtEl>
                                          <p:spTgt spid="6"/>
                                        </p:tgtEl>
                                        <p:attrNameLst>
                                          <p:attrName>ppt_h</p:attrName>
                                        </p:attrNameLst>
                                      </p:cBhvr>
                                      <p:tavLst>
                                        <p:tav tm="0">
                                          <p:val>
                                            <p:fltVal val="0"/>
                                          </p:val>
                                        </p:tav>
                                        <p:tav tm="100000">
                                          <p:val>
                                            <p:strVal val="#ppt_h"/>
                                          </p:val>
                                        </p:tav>
                                      </p:tavLst>
                                    </p:anim>
                                    <p:anim calcmode="lin" valueType="num">
                                      <p:cBhvr>
                                        <p:cTn id="50" dur="1000" fill="hold"/>
                                        <p:tgtEl>
                                          <p:spTgt spid="6"/>
                                        </p:tgtEl>
                                        <p:attrNameLst>
                                          <p:attrName>style.rotation</p:attrName>
                                        </p:attrNameLst>
                                      </p:cBhvr>
                                      <p:tavLst>
                                        <p:tav tm="0">
                                          <p:val>
                                            <p:fltVal val="90"/>
                                          </p:val>
                                        </p:tav>
                                        <p:tav tm="100000">
                                          <p:val>
                                            <p:fltVal val="0"/>
                                          </p:val>
                                        </p:tav>
                                      </p:tavLst>
                                    </p:anim>
                                    <p:animEffect transition="in" filter="fade">
                                      <p:cBhvr>
                                        <p:cTn id="5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1			                Aims 2020 – 2024    </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1</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deepen their church communion.</a:t>
            </a:r>
            <a:endParaRPr lang="en-US" dirty="0">
              <a:solidFill>
                <a:schemeClr val="accent2"/>
              </a:solidFill>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754659"/>
            <a:ext cx="10515599" cy="4524315"/>
          </a:xfrm>
          <a:prstGeom prst="rect">
            <a:avLst/>
          </a:prstGeom>
          <a:noFill/>
        </p:spPr>
        <p:txBody>
          <a:bodyPr wrap="square" numCol="6" spcCol="72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churches’ relationships within their regions and throughout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clarify the rights and responsibilities of member churches within the church communion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consultations on liturgy and publish liturgical resources for special occasions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educational exchange between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involve young people in its work processes.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act to provide a network for protagonists instigating change in the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p:txBody>
      </p:sp>
      <p:sp>
        <p:nvSpPr>
          <p:cNvPr id="7" name="Textfeld 6">
            <a:extLst>
              <a:ext uri="{FF2B5EF4-FFF2-40B4-BE49-F238E27FC236}">
                <a16:creationId xmlns:a16="http://schemas.microsoft.com/office/drawing/2014/main" id="{77E2E86E-F75F-4FBA-B088-2D0D76887A9B}"/>
              </a:ext>
            </a:extLst>
          </p:cNvPr>
          <p:cNvSpPr txBox="1"/>
          <p:nvPr/>
        </p:nvSpPr>
        <p:spPr>
          <a:xfrm>
            <a:off x="681559" y="4679259"/>
            <a:ext cx="11137557" cy="1754326"/>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The CPCE will determine the consequences that stem from the </a:t>
            </a:r>
            <a:r>
              <a:rPr lang="en-GB" dirty="0" err="1">
                <a:latin typeface="Tahoma" panose="020B0604030504040204" pitchFamily="34" charset="0"/>
                <a:ea typeface="Tahoma" panose="020B0604030504040204" pitchFamily="34" charset="0"/>
                <a:cs typeface="Tahoma" panose="020B0604030504040204" pitchFamily="34" charset="0"/>
              </a:rPr>
              <a:t>Leuenberg</a:t>
            </a:r>
            <a:r>
              <a:rPr lang="en-GB" dirty="0">
                <a:latin typeface="Tahoma" panose="020B0604030504040204" pitchFamily="34" charset="0"/>
                <a:ea typeface="Tahoma" panose="020B0604030504040204" pitchFamily="34" charset="0"/>
                <a:cs typeface="Tahoma" panose="020B0604030504040204" pitchFamily="34" charset="0"/>
              </a:rPr>
              <a:t> Agreement and the doctrinal conversations conducted thus far for the churches’ life together within the church communion and will suggest ways that member churches might put them into practice. The ordinances of the CPCE will ensure that member churches can get actively involved in the work of the CPCE. The CPCE will actively encourage member churches to offer staffing and financial support for its work. The CPCE will monitor how member churches receive the results of the CPCE’s work and support them in this process.</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4389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8" end="18"/>
                                            </p:txEl>
                                          </p:spTgt>
                                        </p:tgtEl>
                                      </p:cBhvr>
                                    </p:animEffect>
                                    <p:set>
                                      <p:cBhvr>
                                        <p:cTn id="13" dur="1" fill="hold">
                                          <p:stCondLst>
                                            <p:cond delay="499"/>
                                          </p:stCondLst>
                                        </p:cTn>
                                        <p:tgtEl>
                                          <p:spTgt spid="4">
                                            <p:txEl>
                                              <p:pRg st="18" end="18"/>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9" end="19"/>
                                            </p:txEl>
                                          </p:spTgt>
                                        </p:tgtEl>
                                      </p:cBhvr>
                                    </p:animEffect>
                                    <p:set>
                                      <p:cBhvr>
                                        <p:cTn id="16" dur="1" fill="hold">
                                          <p:stCondLst>
                                            <p:cond delay="499"/>
                                          </p:stCondLst>
                                        </p:cTn>
                                        <p:tgtEl>
                                          <p:spTgt spid="4">
                                            <p:txEl>
                                              <p:pRg st="19" end="19"/>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20" end="20"/>
                                            </p:txEl>
                                          </p:spTgt>
                                        </p:tgtEl>
                                      </p:cBhvr>
                                    </p:animEffect>
                                    <p:set>
                                      <p:cBhvr>
                                        <p:cTn id="19" dur="1" fill="hold">
                                          <p:stCondLst>
                                            <p:cond delay="499"/>
                                          </p:stCondLst>
                                        </p:cTn>
                                        <p:tgtEl>
                                          <p:spTgt spid="4">
                                            <p:txEl>
                                              <p:pRg st="20" end="20"/>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7" end="27"/>
                                            </p:txEl>
                                          </p:spTgt>
                                        </p:tgtEl>
                                      </p:cBhvr>
                                    </p:animEffect>
                                    <p:set>
                                      <p:cBhvr>
                                        <p:cTn id="22" dur="1" fill="hold">
                                          <p:stCondLst>
                                            <p:cond delay="499"/>
                                          </p:stCondLst>
                                        </p:cTn>
                                        <p:tgtEl>
                                          <p:spTgt spid="4">
                                            <p:txEl>
                                              <p:pRg st="27" end="27"/>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8" end="28"/>
                                            </p:txEl>
                                          </p:spTgt>
                                        </p:tgtEl>
                                      </p:cBhvr>
                                    </p:animEffect>
                                    <p:set>
                                      <p:cBhvr>
                                        <p:cTn id="25" dur="1" fill="hold">
                                          <p:stCondLst>
                                            <p:cond delay="499"/>
                                          </p:stCondLst>
                                        </p:cTn>
                                        <p:tgtEl>
                                          <p:spTgt spid="4">
                                            <p:txEl>
                                              <p:pRg st="28" end="28"/>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9" end="29"/>
                                            </p:txEl>
                                          </p:spTgt>
                                        </p:tgtEl>
                                      </p:cBhvr>
                                    </p:animEffect>
                                    <p:set>
                                      <p:cBhvr>
                                        <p:cTn id="28" dur="1" fill="hold">
                                          <p:stCondLst>
                                            <p:cond delay="499"/>
                                          </p:stCondLst>
                                        </p:cTn>
                                        <p:tgtEl>
                                          <p:spTgt spid="4">
                                            <p:txEl>
                                              <p:pRg st="29" end="29"/>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37" end="37"/>
                                            </p:txEl>
                                          </p:spTgt>
                                        </p:tgtEl>
                                      </p:cBhvr>
                                    </p:animEffect>
                                    <p:set>
                                      <p:cBhvr>
                                        <p:cTn id="31" dur="1" fill="hold">
                                          <p:stCondLst>
                                            <p:cond delay="499"/>
                                          </p:stCondLst>
                                        </p:cTn>
                                        <p:tgtEl>
                                          <p:spTgt spid="4">
                                            <p:txEl>
                                              <p:pRg st="37" end="37"/>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38" end="38"/>
                                            </p:txEl>
                                          </p:spTgt>
                                        </p:tgtEl>
                                      </p:cBhvr>
                                    </p:animEffect>
                                    <p:set>
                                      <p:cBhvr>
                                        <p:cTn id="34" dur="1" fill="hold">
                                          <p:stCondLst>
                                            <p:cond delay="499"/>
                                          </p:stCondLst>
                                        </p:cTn>
                                        <p:tgtEl>
                                          <p:spTgt spid="4">
                                            <p:txEl>
                                              <p:pRg st="38" end="38"/>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50" end="50"/>
                                            </p:txEl>
                                          </p:spTgt>
                                        </p:tgtEl>
                                      </p:cBhvr>
                                    </p:animEffect>
                                    <p:set>
                                      <p:cBhvr>
                                        <p:cTn id="37" dur="1" fill="hold">
                                          <p:stCondLst>
                                            <p:cond delay="499"/>
                                          </p:stCondLst>
                                        </p:cTn>
                                        <p:tgtEl>
                                          <p:spTgt spid="4">
                                            <p:txEl>
                                              <p:pRg st="50" end="50"/>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1" end="51"/>
                                            </p:txEl>
                                          </p:spTgt>
                                        </p:tgtEl>
                                      </p:cBhvr>
                                    </p:animEffect>
                                    <p:set>
                                      <p:cBhvr>
                                        <p:cTn id="40" dur="1" fill="hold">
                                          <p:stCondLst>
                                            <p:cond delay="499"/>
                                          </p:stCondLst>
                                        </p:cTn>
                                        <p:tgtEl>
                                          <p:spTgt spid="4">
                                            <p:txEl>
                                              <p:pRg st="51" end="51"/>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1000" fill="hold"/>
                                        <p:tgtEl>
                                          <p:spTgt spid="7"/>
                                        </p:tgtEl>
                                        <p:attrNameLst>
                                          <p:attrName>ppt_w</p:attrName>
                                        </p:attrNameLst>
                                      </p:cBhvr>
                                      <p:tavLst>
                                        <p:tav tm="0">
                                          <p:val>
                                            <p:fltVal val="0"/>
                                          </p:val>
                                        </p:tav>
                                        <p:tav tm="100000">
                                          <p:val>
                                            <p:strVal val="#ppt_w"/>
                                          </p:val>
                                        </p:tav>
                                      </p:tavLst>
                                    </p:anim>
                                    <p:anim calcmode="lin" valueType="num">
                                      <p:cBhvr>
                                        <p:cTn id="46" dur="1000" fill="hold"/>
                                        <p:tgtEl>
                                          <p:spTgt spid="7"/>
                                        </p:tgtEl>
                                        <p:attrNameLst>
                                          <p:attrName>ppt_h</p:attrName>
                                        </p:attrNameLst>
                                      </p:cBhvr>
                                      <p:tavLst>
                                        <p:tav tm="0">
                                          <p:val>
                                            <p:fltVal val="0"/>
                                          </p:val>
                                        </p:tav>
                                        <p:tav tm="100000">
                                          <p:val>
                                            <p:strVal val="#ppt_h"/>
                                          </p:val>
                                        </p:tav>
                                      </p:tavLst>
                                    </p:anim>
                                    <p:anim calcmode="lin" valueType="num">
                                      <p:cBhvr>
                                        <p:cTn id="47" dur="1000" fill="hold"/>
                                        <p:tgtEl>
                                          <p:spTgt spid="7"/>
                                        </p:tgtEl>
                                        <p:attrNameLst>
                                          <p:attrName>style.rotation</p:attrName>
                                        </p:attrNameLst>
                                      </p:cBhvr>
                                      <p:tavLst>
                                        <p:tav tm="0">
                                          <p:val>
                                            <p:fltVal val="90"/>
                                          </p:val>
                                        </p:tav>
                                        <p:tav tm="100000">
                                          <p:val>
                                            <p:fltVal val="0"/>
                                          </p:val>
                                        </p:tav>
                                      </p:tavLst>
                                    </p:anim>
                                    <p:animEffect transition="in" filter="fade">
                                      <p:cBhvr>
                                        <p:cTn id="4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Being church together 			    Aim 1			                Aims 2020 – 2024       </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Aim 1</a:t>
            </a:r>
            <a:r>
              <a:rPr lang="en-US" kern="1400" dirty="0">
                <a:solidFill>
                  <a:schemeClr val="accent2"/>
                </a:solidFill>
                <a:latin typeface="Tahoma" panose="020B0604030504040204" pitchFamily="34" charset="0"/>
                <a:ea typeface="Tahoma" panose="020B0604030504040204" pitchFamily="34" charset="0"/>
                <a:cs typeface="Tahoma" panose="020B0604030504040204" pitchFamily="34" charset="0"/>
              </a:rPr>
              <a:t>	: </a:t>
            </a:r>
            <a:r>
              <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rPr>
              <a:t>The Protestant churches deepen their church communion.</a:t>
            </a:r>
            <a:endParaRPr lang="en-US" dirty="0">
              <a:solidFill>
                <a:schemeClr val="accent2"/>
              </a:solidFill>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754659"/>
            <a:ext cx="10515599" cy="4524315"/>
          </a:xfrm>
          <a:prstGeom prst="rect">
            <a:avLst/>
          </a:prstGeom>
          <a:noFill/>
        </p:spPr>
        <p:txBody>
          <a:bodyPr wrap="square" numCol="6" spcCol="72000" rtlCol="0">
            <a:spAutoFit/>
          </a:bodyPr>
          <a:lstStyle/>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1</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intensify its churches’ relationships within their regions and throughout Europe</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2</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clarify the rights and responsibilities of member churches within the church communion</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3</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conduct consultations on liturgy and publish liturgical resources for special occasions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4</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promote educational exchange between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5</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involve young people in its work processes.</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Objective 6</a:t>
            </a:r>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The CPCE will act to provide a network for protagonists instigating change in the member churches</a:t>
            </a:r>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p:txBody>
      </p:sp>
      <p:sp>
        <p:nvSpPr>
          <p:cNvPr id="7" name="Textfeld 6">
            <a:extLst>
              <a:ext uri="{FF2B5EF4-FFF2-40B4-BE49-F238E27FC236}">
                <a16:creationId xmlns:a16="http://schemas.microsoft.com/office/drawing/2014/main" id="{77E2E86E-F75F-4FBA-B088-2D0D76887A9B}"/>
              </a:ext>
            </a:extLst>
          </p:cNvPr>
          <p:cNvSpPr txBox="1"/>
          <p:nvPr/>
        </p:nvSpPr>
        <p:spPr>
          <a:xfrm>
            <a:off x="681559" y="4679259"/>
            <a:ext cx="11137557" cy="1200329"/>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Liturgy consultations will suggest ways that church communion can be made visible in worship. The mutual recognition of ministry is reinforced by incorporating reference to the CPCE into the ordination rites of member churches. The CPCE also exercises its responsibility for Europe through acts of worship to mark special occasions such as remembrance days, European political events, or disasters.</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7664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9" end="9"/>
                                            </p:txEl>
                                          </p:spTgt>
                                        </p:tgtEl>
                                      </p:cBhvr>
                                    </p:animEffect>
                                    <p:set>
                                      <p:cBhvr>
                                        <p:cTn id="13" dur="1" fill="hold">
                                          <p:stCondLst>
                                            <p:cond delay="499"/>
                                          </p:stCondLst>
                                        </p:cTn>
                                        <p:tgtEl>
                                          <p:spTgt spid="4">
                                            <p:txEl>
                                              <p:pRg st="9" end="9"/>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0" end="10"/>
                                            </p:txEl>
                                          </p:spTgt>
                                        </p:tgtEl>
                                      </p:cBhvr>
                                    </p:animEffect>
                                    <p:set>
                                      <p:cBhvr>
                                        <p:cTn id="16" dur="1" fill="hold">
                                          <p:stCondLst>
                                            <p:cond delay="499"/>
                                          </p:stCondLst>
                                        </p:cTn>
                                        <p:tgtEl>
                                          <p:spTgt spid="4">
                                            <p:txEl>
                                              <p:pRg st="10" end="10"/>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1" end="11"/>
                                            </p:txEl>
                                          </p:spTgt>
                                        </p:tgtEl>
                                      </p:cBhvr>
                                    </p:animEffect>
                                    <p:set>
                                      <p:cBhvr>
                                        <p:cTn id="19" dur="1" fill="hold">
                                          <p:stCondLst>
                                            <p:cond delay="499"/>
                                          </p:stCondLst>
                                        </p:cTn>
                                        <p:tgtEl>
                                          <p:spTgt spid="4">
                                            <p:txEl>
                                              <p:pRg st="11" end="11"/>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7" end="27"/>
                                            </p:txEl>
                                          </p:spTgt>
                                        </p:tgtEl>
                                      </p:cBhvr>
                                    </p:animEffect>
                                    <p:set>
                                      <p:cBhvr>
                                        <p:cTn id="22" dur="1" fill="hold">
                                          <p:stCondLst>
                                            <p:cond delay="499"/>
                                          </p:stCondLst>
                                        </p:cTn>
                                        <p:tgtEl>
                                          <p:spTgt spid="4">
                                            <p:txEl>
                                              <p:pRg st="27" end="27"/>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8" end="28"/>
                                            </p:txEl>
                                          </p:spTgt>
                                        </p:tgtEl>
                                      </p:cBhvr>
                                    </p:animEffect>
                                    <p:set>
                                      <p:cBhvr>
                                        <p:cTn id="25" dur="1" fill="hold">
                                          <p:stCondLst>
                                            <p:cond delay="499"/>
                                          </p:stCondLst>
                                        </p:cTn>
                                        <p:tgtEl>
                                          <p:spTgt spid="4">
                                            <p:txEl>
                                              <p:pRg st="28" end="28"/>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9" end="29"/>
                                            </p:txEl>
                                          </p:spTgt>
                                        </p:tgtEl>
                                      </p:cBhvr>
                                    </p:animEffect>
                                    <p:set>
                                      <p:cBhvr>
                                        <p:cTn id="28" dur="1" fill="hold">
                                          <p:stCondLst>
                                            <p:cond delay="499"/>
                                          </p:stCondLst>
                                        </p:cTn>
                                        <p:tgtEl>
                                          <p:spTgt spid="4">
                                            <p:txEl>
                                              <p:pRg st="29" end="29"/>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37" end="37"/>
                                            </p:txEl>
                                          </p:spTgt>
                                        </p:tgtEl>
                                      </p:cBhvr>
                                    </p:animEffect>
                                    <p:set>
                                      <p:cBhvr>
                                        <p:cTn id="31" dur="1" fill="hold">
                                          <p:stCondLst>
                                            <p:cond delay="499"/>
                                          </p:stCondLst>
                                        </p:cTn>
                                        <p:tgtEl>
                                          <p:spTgt spid="4">
                                            <p:txEl>
                                              <p:pRg st="37" end="37"/>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38" end="38"/>
                                            </p:txEl>
                                          </p:spTgt>
                                        </p:tgtEl>
                                      </p:cBhvr>
                                    </p:animEffect>
                                    <p:set>
                                      <p:cBhvr>
                                        <p:cTn id="34" dur="1" fill="hold">
                                          <p:stCondLst>
                                            <p:cond delay="499"/>
                                          </p:stCondLst>
                                        </p:cTn>
                                        <p:tgtEl>
                                          <p:spTgt spid="4">
                                            <p:txEl>
                                              <p:pRg st="38" end="38"/>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50" end="50"/>
                                            </p:txEl>
                                          </p:spTgt>
                                        </p:tgtEl>
                                      </p:cBhvr>
                                    </p:animEffect>
                                    <p:set>
                                      <p:cBhvr>
                                        <p:cTn id="37" dur="1" fill="hold">
                                          <p:stCondLst>
                                            <p:cond delay="499"/>
                                          </p:stCondLst>
                                        </p:cTn>
                                        <p:tgtEl>
                                          <p:spTgt spid="4">
                                            <p:txEl>
                                              <p:pRg st="50" end="50"/>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1" end="51"/>
                                            </p:txEl>
                                          </p:spTgt>
                                        </p:tgtEl>
                                      </p:cBhvr>
                                    </p:animEffect>
                                    <p:set>
                                      <p:cBhvr>
                                        <p:cTn id="40" dur="1" fill="hold">
                                          <p:stCondLst>
                                            <p:cond delay="499"/>
                                          </p:stCondLst>
                                        </p:cTn>
                                        <p:tgtEl>
                                          <p:spTgt spid="4">
                                            <p:txEl>
                                              <p:pRg st="51" end="51"/>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1000" fill="hold"/>
                                        <p:tgtEl>
                                          <p:spTgt spid="7"/>
                                        </p:tgtEl>
                                        <p:attrNameLst>
                                          <p:attrName>ppt_w</p:attrName>
                                        </p:attrNameLst>
                                      </p:cBhvr>
                                      <p:tavLst>
                                        <p:tav tm="0">
                                          <p:val>
                                            <p:fltVal val="0"/>
                                          </p:val>
                                        </p:tav>
                                        <p:tav tm="100000">
                                          <p:val>
                                            <p:strVal val="#ppt_w"/>
                                          </p:val>
                                        </p:tav>
                                      </p:tavLst>
                                    </p:anim>
                                    <p:anim calcmode="lin" valueType="num">
                                      <p:cBhvr>
                                        <p:cTn id="46" dur="1000" fill="hold"/>
                                        <p:tgtEl>
                                          <p:spTgt spid="7"/>
                                        </p:tgtEl>
                                        <p:attrNameLst>
                                          <p:attrName>ppt_h</p:attrName>
                                        </p:attrNameLst>
                                      </p:cBhvr>
                                      <p:tavLst>
                                        <p:tav tm="0">
                                          <p:val>
                                            <p:fltVal val="0"/>
                                          </p:val>
                                        </p:tav>
                                        <p:tav tm="100000">
                                          <p:val>
                                            <p:strVal val="#ppt_h"/>
                                          </p:val>
                                        </p:tav>
                                      </p:tavLst>
                                    </p:anim>
                                    <p:anim calcmode="lin" valueType="num">
                                      <p:cBhvr>
                                        <p:cTn id="47" dur="1000" fill="hold"/>
                                        <p:tgtEl>
                                          <p:spTgt spid="7"/>
                                        </p:tgtEl>
                                        <p:attrNameLst>
                                          <p:attrName>style.rotation</p:attrName>
                                        </p:attrNameLst>
                                      </p:cBhvr>
                                      <p:tavLst>
                                        <p:tav tm="0">
                                          <p:val>
                                            <p:fltVal val="90"/>
                                          </p:val>
                                        </p:tav>
                                        <p:tav tm="100000">
                                          <p:val>
                                            <p:fltVal val="0"/>
                                          </p:val>
                                        </p:tav>
                                      </p:tavLst>
                                    </p:anim>
                                    <p:animEffect transition="in" filter="fade">
                                      <p:cBhvr>
                                        <p:cTn id="4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49EDA76759803E46A7BD0A6E7E6F34B3" ma:contentTypeVersion="7" ma:contentTypeDescription="Ein neues Dokument erstellen." ma:contentTypeScope="" ma:versionID="1cf7599467866b57320c803cbceb771e">
  <xsd:schema xmlns:xsd="http://www.w3.org/2001/XMLSchema" xmlns:xs="http://www.w3.org/2001/XMLSchema" xmlns:p="http://schemas.microsoft.com/office/2006/metadata/properties" xmlns:ns3="b1d08aea-4f57-46df-af4b-4156de7e635a" xmlns:ns4="d364e538-0fa7-486c-b608-558d984a1d53" targetNamespace="http://schemas.microsoft.com/office/2006/metadata/properties" ma:root="true" ma:fieldsID="691b97268e59f03e2e2081f6b3439d10" ns3:_="" ns4:_="">
    <xsd:import namespace="b1d08aea-4f57-46df-af4b-4156de7e635a"/>
    <xsd:import namespace="d364e538-0fa7-486c-b608-558d984a1d5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d08aea-4f57-46df-af4b-4156de7e63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364e538-0fa7-486c-b608-558d984a1d53"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SharingHintHash" ma:index="12"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6148C1-7D37-41B2-879A-45E5BF225882}">
  <ds:schemaRefs>
    <ds:schemaRef ds:uri="http://schemas.microsoft.com/sharepoint/v3/contenttype/forms"/>
  </ds:schemaRefs>
</ds:datastoreItem>
</file>

<file path=customXml/itemProps2.xml><?xml version="1.0" encoding="utf-8"?>
<ds:datastoreItem xmlns:ds="http://schemas.openxmlformats.org/officeDocument/2006/customXml" ds:itemID="{08B39BAF-3DA2-49A5-B08A-FE64678874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d08aea-4f57-46df-af4b-4156de7e635a"/>
    <ds:schemaRef ds:uri="d364e538-0fa7-486c-b608-558d984a1d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044EC1F-F772-400C-8077-44E68CA769B3}">
  <ds:schemaRefs>
    <ds:schemaRef ds:uri="http://purl.org/dc/elements/1.1/"/>
    <ds:schemaRef ds:uri="http://purl.org/dc/dcmitype/"/>
    <ds:schemaRef ds:uri="http://schemas.openxmlformats.org/package/2006/metadata/core-properties"/>
    <ds:schemaRef ds:uri="http://schemas.microsoft.com/office/2006/metadata/properties"/>
    <ds:schemaRef ds:uri="http://purl.org/dc/terms/"/>
    <ds:schemaRef ds:uri="b1d08aea-4f57-46df-af4b-4156de7e635a"/>
    <ds:schemaRef ds:uri="d364e538-0fa7-486c-b608-558d984a1d53"/>
    <ds:schemaRef ds:uri="http://schemas.microsoft.com/office/2006/documentManagement/types"/>
    <ds:schemaRef ds:uri="http://www.w3.org/XML/1998/namespa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1949</Words>
  <Application>Microsoft Office PowerPoint</Application>
  <PresentationFormat>Breitbild</PresentationFormat>
  <Paragraphs>1270</Paragraphs>
  <Slides>29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29</vt:i4>
      </vt:variant>
    </vt:vector>
  </HeadingPairs>
  <TitlesOfParts>
    <vt:vector size="35" baseType="lpstr">
      <vt:lpstr>Arial</vt:lpstr>
      <vt:lpstr>Calibri</vt:lpstr>
      <vt:lpstr>Calibri Light</vt:lpstr>
      <vt:lpstr>Tahoma</vt:lpstr>
      <vt:lpstr>Times New Roman</vt:lpstr>
      <vt:lpstr>Office Theme</vt:lpstr>
      <vt:lpstr>PowerPoint-Präsentation</vt:lpstr>
      <vt:lpstr>  Being church together                                  Preface                                        Aims 2020 – 2024</vt:lpstr>
      <vt:lpstr>  Being church together                                  Preface                                        Aims 2020 – 2024</vt:lpstr>
      <vt:lpstr>  Being church together        Aims                   Aims 2020 – 2024</vt:lpstr>
      <vt:lpstr>  Being church together        Aim 1                   Aims 2020 – 2024 </vt:lpstr>
      <vt:lpstr>  Being church together        Aim 1                   Aims 2020 – 2024</vt:lpstr>
      <vt:lpstr>  Being church together        Aim 1                   Aims 2020 – 2024 </vt:lpstr>
      <vt:lpstr>  Being church together        Aim 1                   Aims 2020 – 2024    </vt:lpstr>
      <vt:lpstr>  Being church together        Aim 1                   Aims 2020 – 2024       </vt:lpstr>
      <vt:lpstr>  Being church together         Aim 1                   Aims 2020 – 2024</vt:lpstr>
      <vt:lpstr>  Being church together         Aim 1                   Aims 2020 – 2024 </vt:lpstr>
      <vt:lpstr>  Being church together        Aim 1                   Aims 2020 – 2024      </vt:lpstr>
      <vt:lpstr>  Being church together        Aim 2                   Aims 2020 – 2024</vt:lpstr>
      <vt:lpstr>  Being church together        Aim 2                       Aims 2020 – 2024</vt:lpstr>
      <vt:lpstr>PowerPoint-Präsentation</vt:lpstr>
      <vt:lpstr>  Being church together        Aim 2                                  Aims 2020 – 2024</vt:lpstr>
      <vt:lpstr>  Being church together        Aim 2                       Aims 2020 – 2024</vt:lpstr>
      <vt:lpstr>  Being church together        Aim 2                       Aims 2020 – 2024</vt:lpstr>
      <vt:lpstr>  Being church together        Aim 2                       Aims 2020 – 2024  </vt:lpstr>
      <vt:lpstr>  Being church together        Aim 2                       Aims 2020 – 2024</vt:lpstr>
      <vt:lpstr>  Being church together        Aim 3                   Aims 2020 – 2024</vt:lpstr>
      <vt:lpstr>  Being church together        Aim 3                   Aims 2020 – 2024 </vt:lpstr>
      <vt:lpstr>  Being church together        Aim 3                   Aims 2020 – 2024</vt:lpstr>
      <vt:lpstr>  Being church together        Aim 3                   Aims 2020 – 2024</vt:lpstr>
      <vt:lpstr>  Being church together        Aim 3                   Aims 2020 – 2024  </vt:lpstr>
      <vt:lpstr>  Being church together        Aim 3                   Aims 2020 – 2024   </vt:lpstr>
      <vt:lpstr>  Being church together          Aim 3                   Aims 2020 – 2024</vt:lpstr>
      <vt:lpstr>  Being church together        Aim 3                   Aims 2020 – 2024  </vt:lpstr>
      <vt:lpstr>  Being church together              Consequences                  Aims 2020 – 2024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church together    Aims 2018 – 2024</dc:title>
  <dc:creator>Fischer</dc:creator>
  <cp:lastModifiedBy>Fischer</cp:lastModifiedBy>
  <cp:revision>340</cp:revision>
  <dcterms:created xsi:type="dcterms:W3CDTF">2018-02-20T10:13:39Z</dcterms:created>
  <dcterms:modified xsi:type="dcterms:W3CDTF">2020-05-20T13:00:57Z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0x01010049EDA76759803E46A7BD0A6E7E6F34B3</vt:lpwstr>
  </property>
</Properties>
</file>